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336" r:id="rId2"/>
    <p:sldId id="341" r:id="rId3"/>
    <p:sldId id="337" r:id="rId4"/>
    <p:sldId id="343" r:id="rId5"/>
    <p:sldId id="344" r:id="rId6"/>
    <p:sldId id="345" r:id="rId7"/>
    <p:sldId id="346" r:id="rId8"/>
    <p:sldId id="335" r:id="rId9"/>
    <p:sldId id="342" r:id="rId10"/>
    <p:sldId id="331" r:id="rId11"/>
    <p:sldId id="334" r:id="rId12"/>
    <p:sldId id="338" r:id="rId13"/>
  </p:sldIdLst>
  <p:sldSz cx="9144000" cy="5143500" type="screen16x9"/>
  <p:notesSz cx="6858000" cy="9144000"/>
  <p:custDataLst>
    <p:tags r:id="rId1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orient="horz" pos="1052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0504D"/>
    <a:srgbClr val="F3F3F3"/>
    <a:srgbClr val="1A7BAE"/>
    <a:srgbClr val="23BBF2"/>
    <a:srgbClr val="1D8AC1"/>
    <a:srgbClr val="CCFF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53" autoAdjust="0"/>
    <p:restoredTop sz="84908" autoAdjust="0"/>
  </p:normalViewPr>
  <p:slideViewPr>
    <p:cSldViewPr>
      <p:cViewPr varScale="1">
        <p:scale>
          <a:sx n="123" d="100"/>
          <a:sy n="123" d="100"/>
        </p:scale>
        <p:origin x="108" y="186"/>
      </p:cViewPr>
      <p:guideLst>
        <p:guide orient="horz" pos="2159"/>
        <p:guide orient="horz" pos="1052"/>
        <p:guide pos="3844"/>
        <p:guide pos="1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3" cy="4500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/>
            </a:lvl1pPr>
          </a:lstStyle>
          <a:p>
            <a:fld id="{650BBB2F-2B5C-4004-8C6D-C54A363298B9}" type="datetime1">
              <a:rPr lang="zh-CN" altLang="en-US"/>
              <a:pPr/>
              <a:t>2018/12/16 Sunday</a:t>
            </a:fld>
            <a:endParaRPr lang="zh-CN" altLang="en-US" sz="1200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zh-CN" altLang="en-US"/>
              <a:t>单击此处编辑母版文本样式</a:t>
            </a:r>
          </a:p>
          <a:p>
            <a:pPr>
              <a:buFontTx/>
              <a:buNone/>
            </a:pPr>
            <a:r>
              <a:rPr lang="zh-CN" altLang="en-US"/>
              <a:t>第二级</a:t>
            </a:r>
          </a:p>
          <a:p>
            <a:pPr>
              <a:buFontTx/>
              <a:buNone/>
            </a:pPr>
            <a:r>
              <a:rPr lang="zh-CN" altLang="en-US"/>
              <a:t>第三级</a:t>
            </a:r>
          </a:p>
          <a:p>
            <a:pPr>
              <a:buFontTx/>
              <a:buNone/>
            </a:pPr>
            <a:r>
              <a:rPr lang="zh-CN" altLang="en-US"/>
              <a:t>第四级</a:t>
            </a:r>
          </a:p>
          <a:p>
            <a:pPr>
              <a:buFontTx/>
              <a:buNone/>
            </a:pPr>
            <a:r>
              <a:rPr lang="zh-CN" altLang="en-US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fld id="{81C28BAC-9099-467E-80D2-52D22DA53565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184966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各位老师，同学们，大家好。我叫金杰，我将代表计通学院的孙昌爱老师进行研师亦友答辩。</a:t>
            </a:r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94210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在成果方面。孙老师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主持教育改革，不仅自己取得优秀的教学成果，还指导同学们取得了多项荣誉。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26023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在平时生活中。为了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增强学生体质，促进和同学们之间的感情。孙老师带头组织打羽毛球，游玩，聚餐等活动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2640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961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孙老师是计通学院的教授及博士生导师，现任学院院长助理，软件与安全研究所所长。共培养</a:t>
            </a:r>
            <a:r>
              <a:rPr lang="en-US" altLang="zh-CN" dirty="0" smtClean="0"/>
              <a:t>30</a:t>
            </a:r>
            <a:r>
              <a:rPr lang="zh-CN" altLang="en-US" dirty="0" smtClean="0"/>
              <a:t>余名硕士，现培养博士后一名，博士</a:t>
            </a:r>
            <a:r>
              <a:rPr lang="en-US" altLang="zh-CN" dirty="0" smtClean="0"/>
              <a:t>3</a:t>
            </a:r>
            <a:r>
              <a:rPr lang="zh-CN" altLang="en-US" dirty="0" smtClean="0"/>
              <a:t>名。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1953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下面，我从以下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个方面进行介绍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80494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首先事迹介绍</a:t>
            </a:r>
          </a:p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孙老师</a:t>
            </a:r>
            <a:r>
              <a:rPr lang="zh-CN" altLang="en-US" dirty="0" smtClean="0"/>
              <a:t>毕业于本校，不仅是老师，更是老校友。在北航取得博士学位，</a:t>
            </a:r>
            <a:r>
              <a:rPr lang="en-US" altLang="zh-CN" dirty="0" smtClean="0"/>
              <a:t>03</a:t>
            </a:r>
            <a:r>
              <a:rPr lang="zh-CN" altLang="en-US" dirty="0" smtClean="0"/>
              <a:t>年赴香港理工大学担任助理研究员，先后在斯文本大学，罗宁根大学做博士后。</a:t>
            </a:r>
            <a:r>
              <a:rPr lang="en-US" altLang="zh-CN" dirty="0" smtClean="0"/>
              <a:t>07</a:t>
            </a:r>
            <a:r>
              <a:rPr lang="zh-CN" altLang="en-US" dirty="0" smtClean="0"/>
              <a:t>年在北交担任讲师，</a:t>
            </a:r>
            <a:r>
              <a:rPr lang="en-US" altLang="zh-CN" dirty="0" smtClean="0"/>
              <a:t>13</a:t>
            </a:r>
            <a:r>
              <a:rPr lang="zh-CN" altLang="en-US" dirty="0" smtClean="0"/>
              <a:t>年赴普度大学做访问学者，</a:t>
            </a:r>
            <a:r>
              <a:rPr lang="en-US" altLang="zh-CN" dirty="0" smtClean="0"/>
              <a:t>14</a:t>
            </a:r>
            <a:r>
              <a:rPr lang="zh-CN" altLang="en-US" dirty="0" smtClean="0"/>
              <a:t>年回到本校担任教授。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25145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下面是科研水平方面，在北科这块学术胜地上，孙老师共发表学术论文</a:t>
            </a:r>
            <a:r>
              <a:rPr lang="en-US" altLang="zh-CN" dirty="0" smtClean="0"/>
              <a:t>80</a:t>
            </a:r>
            <a:r>
              <a:rPr lang="zh-CN" altLang="en-US" dirty="0" smtClean="0"/>
              <a:t>余篇，累计被引用达</a:t>
            </a:r>
            <a:r>
              <a:rPr lang="en-US" altLang="zh-CN" dirty="0" smtClean="0"/>
              <a:t>1700</a:t>
            </a:r>
            <a:r>
              <a:rPr lang="zh-CN" altLang="en-US" dirty="0" smtClean="0"/>
              <a:t>余次，其中</a:t>
            </a:r>
            <a:r>
              <a:rPr lang="en-US" altLang="zh-CN" dirty="0" smtClean="0"/>
              <a:t>70</a:t>
            </a:r>
            <a:r>
              <a:rPr lang="zh-CN" altLang="en-US" dirty="0" smtClean="0"/>
              <a:t>余篇被国际高水平期刊收录，登记软著</a:t>
            </a:r>
            <a:r>
              <a:rPr lang="en-US" altLang="zh-CN" dirty="0" smtClean="0"/>
              <a:t>23</a:t>
            </a:r>
            <a:r>
              <a:rPr lang="zh-CN" altLang="en-US" dirty="0" smtClean="0"/>
              <a:t>项，申请专利</a:t>
            </a:r>
            <a:r>
              <a:rPr lang="en-US" altLang="zh-CN" dirty="0" smtClean="0"/>
              <a:t>6</a:t>
            </a:r>
            <a:r>
              <a:rPr lang="zh-CN" altLang="en-US" dirty="0" smtClean="0"/>
              <a:t>项，出版译著</a:t>
            </a:r>
            <a:r>
              <a:rPr lang="en-US" altLang="zh-CN" dirty="0" smtClean="0"/>
              <a:t>3</a:t>
            </a:r>
            <a:r>
              <a:rPr lang="zh-CN" altLang="en-US" dirty="0" smtClean="0"/>
              <a:t>部。为何成果如此丰硕，因为孙老师长期专精于两个研究领域，不盲目进入热门领域，只投高水平期刊。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1605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在科研项目方面，孙老师主持完成国家自然科学基金等十余项研究课题，参与完成了欧盟资助的第六框架项目，澳大利亚自然科学基金项目等二十余项。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4713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在社会兼职方面，孙老师是中国计算机协会、</a:t>
            </a:r>
            <a:r>
              <a:rPr lang="en-US" altLang="zh-CN" dirty="0" smtClean="0"/>
              <a:t>IEEE</a:t>
            </a:r>
            <a:r>
              <a:rPr lang="zh-CN" altLang="en-US" dirty="0" smtClean="0"/>
              <a:t>等多个国际学会高级会员，以研讨会主席的身份参与多个国际会议，担任委员</a:t>
            </a:r>
            <a:r>
              <a:rPr lang="en-US" altLang="zh-CN" dirty="0" smtClean="0"/>
              <a:t>100</a:t>
            </a:r>
            <a:r>
              <a:rPr lang="zh-CN" altLang="en-US" dirty="0" smtClean="0"/>
              <a:t>余次，同时是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个国际期刊的编委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44486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最后，师德师范方面，在学术上。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对学生认真负责且要求严格并。每周按时组织例会，认真审阅论文，邀请国内外专家做学术讲座，带领学生参加学术会议。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83381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在实验室氛围上。孙老师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建立“一帮一”的实验室传统，鼓励学生常来实验室，为实验室营造了很好的学术氛围。并及时为我们推送行业最新动向。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50BBB2F-2B5C-4004-8C6D-C54A363298B9}" type="datetime1">
              <a:rPr lang="zh-CN" altLang="en-US" smtClean="0"/>
              <a:pPr/>
              <a:t>2018/12/16 Sunday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C28BAC-9099-467E-80D2-52D22DA53565}" type="slidenum">
              <a:rPr lang="zh-CN" altLang="en-US" smtClean="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6043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 userDrawn="1"/>
        </p:nvGrpSpPr>
        <p:grpSpPr bwMode="auto">
          <a:xfrm>
            <a:off x="280988" y="0"/>
            <a:ext cx="106362" cy="720725"/>
            <a:chOff x="0" y="0"/>
            <a:chExt cx="105725" cy="721610"/>
          </a:xfrm>
          <a:solidFill>
            <a:schemeClr val="accent1"/>
          </a:solidFill>
        </p:grpSpPr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" name="矩形 5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9" name="直接连接符 7"/>
          <p:cNvSpPr>
            <a:spLocks noChangeShapeType="1"/>
          </p:cNvSpPr>
          <p:nvPr userDrawn="1"/>
        </p:nvSpPr>
        <p:spPr bwMode="auto">
          <a:xfrm>
            <a:off x="520700" y="681038"/>
            <a:ext cx="3511550" cy="1587"/>
          </a:xfrm>
          <a:prstGeom prst="line">
            <a:avLst/>
          </a:prstGeom>
          <a:noFill/>
          <a:ln w="9525" cap="flat" cmpd="sng">
            <a:solidFill>
              <a:srgbClr val="D8D8D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396261" y="394068"/>
            <a:ext cx="2881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0" indent="0">
              <a:buNone/>
              <a:defRPr lang="en-US" altLang="zh-CN" sz="1000" dirty="0" smtClean="0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altLang="zh-CN" dirty="0"/>
              <a:t>CLICK TO INPUT YOUR TITLE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395698" y="50533"/>
            <a:ext cx="3690794" cy="4615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/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点击输入主标题</a:t>
            </a:r>
          </a:p>
        </p:txBody>
      </p:sp>
      <p:grpSp>
        <p:nvGrpSpPr>
          <p:cNvPr id="16" name="组合 6"/>
          <p:cNvGrpSpPr/>
          <p:nvPr userDrawn="1"/>
        </p:nvGrpSpPr>
        <p:grpSpPr bwMode="auto">
          <a:xfrm rot="10800000">
            <a:off x="8801100" y="4962525"/>
            <a:ext cx="106363" cy="180975"/>
            <a:chOff x="0" y="0"/>
            <a:chExt cx="105725" cy="721610"/>
          </a:xfrm>
          <a:solidFill>
            <a:schemeClr val="accent1"/>
          </a:solidFill>
        </p:grpSpPr>
        <p:sp>
          <p:nvSpPr>
            <p:cNvPr id="17" name="矩形 9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8" name="矩形 10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/>
      </p:par>
    </p:tnLst>
  </p:timing>
  <p:txStyles>
    <p:titleStyle>
      <a:lvl1pPr marL="914400" indent="-914400"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Impact" panose="020B0806030902050204" pitchFamily="34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Impact" panose="020B0806030902050204" pitchFamily="34" charset="0"/>
          <a:ea typeface="微软雅黑" panose="020B0503020204020204" pitchFamily="34" charset="-122"/>
          <a:sym typeface="Impact" panose="020B080603090205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gif"/><Relationship Id="rId9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4.jpeg"/><Relationship Id="rId11" Type="http://schemas.openxmlformats.org/officeDocument/2006/relationships/image" Target="../media/image19.jpg"/><Relationship Id="rId5" Type="http://schemas.openxmlformats.org/officeDocument/2006/relationships/image" Target="../media/image13.jpeg"/><Relationship Id="rId10" Type="http://schemas.openxmlformats.org/officeDocument/2006/relationships/image" Target="../media/image18.jp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"/>
          <p:cNvSpPr>
            <a:spLocks noChangeArrowheads="1"/>
          </p:cNvSpPr>
          <p:nvPr/>
        </p:nvSpPr>
        <p:spPr bwMode="auto">
          <a:xfrm>
            <a:off x="2139703" y="4091395"/>
            <a:ext cx="5086350" cy="700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计算机通信</a:t>
            </a:r>
            <a:r>
              <a:rPr lang="zh-CN" altLang="en-US" sz="14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工程学院</a:t>
            </a:r>
            <a:endParaRPr lang="en-US" altLang="zh-CN" sz="1400" dirty="0" smtClean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导师姓名：孙昌爱</a:t>
            </a:r>
            <a:r>
              <a:rPr lang="en-US" altLang="zh-CN" sz="14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    </a:t>
            </a:r>
            <a:r>
              <a:rPr lang="zh-CN" altLang="en-US" sz="14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答辩人：金杰</a:t>
            </a:r>
            <a:endParaRPr lang="en-US" altLang="zh-CN" sz="14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082644" y="281459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319068" y="1148393"/>
            <a:ext cx="1153284" cy="1153284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82643" y="1368871"/>
            <a:ext cx="1084809" cy="1181618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354123" y="-63416"/>
            <a:ext cx="2657510" cy="2690641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45000"/>
              </a:prstClr>
            </a:outerShdw>
          </a:effectLst>
        </p:grpSpPr>
        <p:sp>
          <p:nvSpPr>
            <p:cNvPr id="24" name="同心圆 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92113" y="760413"/>
              <a:ext cx="3825873" cy="3825873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374944" y="52994"/>
            <a:ext cx="501312" cy="501312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24000"/>
              </a:prstClr>
            </a:outerShdw>
          </a:effectLst>
        </p:grpSpPr>
        <p:sp>
          <p:nvSpPr>
            <p:cNvPr id="27" name="同心圆 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321851" y="2798109"/>
            <a:ext cx="4744861" cy="1105320"/>
            <a:chOff x="903371" y="249943"/>
            <a:chExt cx="2831223" cy="679699"/>
          </a:xfrm>
        </p:grpSpPr>
        <p:sp>
          <p:nvSpPr>
            <p:cNvPr id="40" name="任意多边形 97"/>
            <p:cNvSpPr/>
            <p:nvPr/>
          </p:nvSpPr>
          <p:spPr bwMode="auto">
            <a:xfrm>
              <a:off x="903371" y="249943"/>
              <a:ext cx="2831223" cy="679699"/>
            </a:xfrm>
            <a:prstGeom prst="roundRect">
              <a:avLst/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rgbClr val="D3D3D3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1270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41" name="任意多边形 98"/>
            <p:cNvSpPr/>
            <p:nvPr/>
          </p:nvSpPr>
          <p:spPr bwMode="auto">
            <a:xfrm>
              <a:off x="954124" y="342397"/>
              <a:ext cx="2737865" cy="527848"/>
            </a:xfrm>
            <a:prstGeom prst="roundRect">
              <a:avLst/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endParaRPr lang="zh-CN" altLang="en-US" sz="1015" spc="4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2" name="Freeform 5"/>
          <p:cNvSpPr/>
          <p:nvPr/>
        </p:nvSpPr>
        <p:spPr bwMode="auto">
          <a:xfrm>
            <a:off x="6446118" y="2888288"/>
            <a:ext cx="537359" cy="97871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7000"/>
                </a:schemeClr>
              </a:gs>
              <a:gs pos="100000">
                <a:schemeClr val="bg1">
                  <a:lumMod val="85000"/>
                </a:schemeClr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2700000" scaled="1"/>
              <a:tileRect/>
            </a:gradFill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015">
              <a:solidFill>
                <a:prstClr val="black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331784" y="2986075"/>
            <a:ext cx="63778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3600" b="1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研师亦友答辩</a:t>
            </a:r>
            <a:endParaRPr lang="zh-CN" altLang="en-US" sz="3600" b="1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6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accel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accel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accel="3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72431 0.02161 L 4.72222E-6 -4.93827E-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15" y="-10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75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42" grpId="0" animBg="1"/>
      <p:bldP spid="42" grpId="1" animBg="1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6721" y="206154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师德师范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386721" y="1123435"/>
            <a:ext cx="2602282" cy="1694470"/>
            <a:chOff x="6228132" y="922283"/>
            <a:chExt cx="2602282" cy="1694470"/>
          </a:xfrm>
        </p:grpSpPr>
        <p:sp>
          <p:nvSpPr>
            <p:cNvPr id="57" name="圆角矩形 56"/>
            <p:cNvSpPr/>
            <p:nvPr/>
          </p:nvSpPr>
          <p:spPr>
            <a:xfrm>
              <a:off x="6697780" y="1499828"/>
              <a:ext cx="2132634" cy="1116925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867153" y="1633858"/>
              <a:ext cx="1819747" cy="782742"/>
            </a:xfrm>
            <a:prstGeom prst="roundRect">
              <a:avLst/>
            </a:prstGeom>
            <a:noFill/>
            <a:ln>
              <a:solidFill>
                <a:srgbClr val="1A7B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0" name="文本框 18"/>
            <p:cNvSpPr txBox="1"/>
            <p:nvPr/>
          </p:nvSpPr>
          <p:spPr>
            <a:xfrm flipH="1">
              <a:off x="6990482" y="1640099"/>
              <a:ext cx="1736791" cy="746395"/>
            </a:xfrm>
            <a:prstGeom prst="rect">
              <a:avLst/>
            </a:prstGeom>
            <a:noFill/>
          </p:spPr>
          <p:txBody>
            <a:bodyPr wrap="square" lIns="68615" tIns="34308" rIns="68615" bIns="34308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主持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教育改革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指导学生取得多项荣誉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228132" y="922283"/>
              <a:ext cx="917276" cy="916772"/>
              <a:chOff x="4926195" y="2095647"/>
              <a:chExt cx="917276" cy="916772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926195" y="2095647"/>
                <a:ext cx="917276" cy="916772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615" tIns="34308" rIns="68615" bIns="34308"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文本框 29"/>
              <p:cNvSpPr txBox="1"/>
              <p:nvPr/>
            </p:nvSpPr>
            <p:spPr>
              <a:xfrm flipH="1">
                <a:off x="5070495" y="2415121"/>
                <a:ext cx="759026" cy="346285"/>
              </a:xfrm>
              <a:prstGeom prst="rect">
                <a:avLst/>
              </a:prstGeom>
              <a:noFill/>
            </p:spPr>
            <p:txBody>
              <a:bodyPr wrap="square" lIns="68615" tIns="34308" rIns="68615" bIns="34308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  <a:latin typeface="汉仪综艺体简" panose="02010609000101010101" pitchFamily="49" charset="-122"/>
                    <a:ea typeface="汉仪综艺体简" panose="02010609000101010101" pitchFamily="49" charset="-122"/>
                  </a:rPr>
                  <a:t>成果</a:t>
                </a:r>
              </a:p>
            </p:txBody>
          </p:sp>
        </p:grpSp>
      </p:grpSp>
      <p:sp>
        <p:nvSpPr>
          <p:cNvPr id="29" name="矩形 28"/>
          <p:cNvSpPr/>
          <p:nvPr/>
        </p:nvSpPr>
        <p:spPr bwMode="auto">
          <a:xfrm>
            <a:off x="-1099596" y="-450057"/>
            <a:ext cx="11205747" cy="6075405"/>
          </a:xfrm>
          <a:prstGeom prst="rect">
            <a:avLst/>
          </a:prstGeom>
          <a:solidFill>
            <a:schemeClr val="tx1">
              <a:alpha val="7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893644" y="281173"/>
            <a:ext cx="2184984" cy="1814672"/>
            <a:chOff x="4304043" y="1286668"/>
            <a:chExt cx="3837944" cy="275779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圆角矩形 4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193751" y="268389"/>
            <a:ext cx="2138409" cy="1868100"/>
            <a:chOff x="4304043" y="1286668"/>
            <a:chExt cx="3837944" cy="275779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713936" y="2992695"/>
            <a:ext cx="2250150" cy="1581415"/>
            <a:chOff x="4304043" y="1286668"/>
            <a:chExt cx="3837944" cy="275779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4" name="圆角矩形 2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975581" y="259833"/>
            <a:ext cx="2228982" cy="1951893"/>
            <a:chOff x="4304043" y="1286668"/>
            <a:chExt cx="3837944" cy="2757793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4" name="圆角矩形 33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37821" y="2974905"/>
            <a:ext cx="2192815" cy="1647685"/>
            <a:chOff x="4304043" y="1286668"/>
            <a:chExt cx="3837944" cy="2757793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2844" y="3001334"/>
            <a:ext cx="2242306" cy="1659555"/>
            <a:chOff x="4304043" y="1286668"/>
            <a:chExt cx="3837944" cy="275779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2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329989" y="3015175"/>
            <a:ext cx="2563655" cy="1601142"/>
            <a:chOff x="4304043" y="1286668"/>
            <a:chExt cx="3837944" cy="2757793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760910"/>
              </p:ext>
            </p:extLst>
          </p:nvPr>
        </p:nvGraphicFramePr>
        <p:xfrm>
          <a:off x="59512" y="0"/>
          <a:ext cx="5985943" cy="512895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5985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6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2017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年北京市高等教育教学成果奖二等奖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清华大学出版社出版“软件测试”教材合同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1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份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6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编著的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《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软件测试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》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序言部分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76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北京科技大学计算机与通信工程学院优秀班主任（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2016/2017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指导学生参加全国大学生服务创新大赛获得一等奖一项（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2017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指导学生参加全国大学生服务创新大赛获得二等奖一项（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2016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610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指导学生获得全国大学生软件测试大赛（北京赛区）一等奖一项（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2016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15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lnSpc>
                          <a:spcPct val="100000"/>
                        </a:lnSpc>
                      </a:pP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指导学生获得全国大学生软件测试大赛（北京赛区）二等奖一项（</a:t>
                      </a:r>
                      <a:r>
                        <a:rPr lang="en-US" altLang="zh-CN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2016</a:t>
                      </a:r>
                      <a:r>
                        <a:rPr lang="zh-CN" altLang="en-US" sz="1400" b="1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+mn-ea"/>
                        </a:rPr>
                        <a:t>）</a:t>
                      </a:r>
                    </a:p>
                  </a:txBody>
                  <a:tcPr marL="8519" marR="8519" marT="8519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27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decel="100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6721" y="206154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师德师范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259742" y="1018390"/>
            <a:ext cx="2602282" cy="1964488"/>
            <a:chOff x="6228132" y="922283"/>
            <a:chExt cx="2602282" cy="1964488"/>
          </a:xfrm>
        </p:grpSpPr>
        <p:sp>
          <p:nvSpPr>
            <p:cNvPr id="57" name="圆角矩形 56"/>
            <p:cNvSpPr/>
            <p:nvPr/>
          </p:nvSpPr>
          <p:spPr>
            <a:xfrm>
              <a:off x="6697780" y="1499828"/>
              <a:ext cx="2132634" cy="1386943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867153" y="1633858"/>
              <a:ext cx="1819747" cy="1072901"/>
            </a:xfrm>
            <a:prstGeom prst="roundRect">
              <a:avLst/>
            </a:prstGeom>
            <a:noFill/>
            <a:ln>
              <a:solidFill>
                <a:srgbClr val="1A7B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0" name="文本框 18"/>
            <p:cNvSpPr txBox="1"/>
            <p:nvPr/>
          </p:nvSpPr>
          <p:spPr>
            <a:xfrm flipH="1">
              <a:off x="6990482" y="1640099"/>
              <a:ext cx="1736791" cy="1033909"/>
            </a:xfrm>
            <a:prstGeom prst="rect">
              <a:avLst/>
            </a:prstGeom>
            <a:noFill/>
          </p:spPr>
          <p:txBody>
            <a:bodyPr wrap="square" lIns="68615" tIns="34308" rIns="68615" bIns="34308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每周羽毛球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春游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聚餐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228132" y="922283"/>
              <a:ext cx="917276" cy="916772"/>
              <a:chOff x="4926195" y="2095647"/>
              <a:chExt cx="917276" cy="916772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926195" y="2095647"/>
                <a:ext cx="917276" cy="916772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615" tIns="34308" rIns="68615" bIns="34308"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文本框 29"/>
              <p:cNvSpPr txBox="1"/>
              <p:nvPr/>
            </p:nvSpPr>
            <p:spPr>
              <a:xfrm flipH="1">
                <a:off x="4947166" y="2390801"/>
                <a:ext cx="896305" cy="346285"/>
              </a:xfrm>
              <a:prstGeom prst="rect">
                <a:avLst/>
              </a:prstGeom>
              <a:noFill/>
            </p:spPr>
            <p:txBody>
              <a:bodyPr wrap="square" lIns="68615" tIns="34308" rIns="68615" bIns="34308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accent1"/>
                    </a:solidFill>
                    <a:latin typeface="汉仪综艺体简" panose="02010609000101010101" pitchFamily="49" charset="-122"/>
                    <a:ea typeface="汉仪综艺体简" panose="02010609000101010101" pitchFamily="49" charset="-122"/>
                  </a:rPr>
                  <a:t>生活</a:t>
                </a:r>
                <a:endParaRPr lang="zh-CN" altLang="en-US" b="1" dirty="0">
                  <a:solidFill>
                    <a:schemeClr val="accent1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</a:endParaRPr>
              </a:p>
            </p:txBody>
          </p:sp>
        </p:grpSp>
      </p:grpSp>
      <p:sp>
        <p:nvSpPr>
          <p:cNvPr id="23" name="矩形 22"/>
          <p:cNvSpPr/>
          <p:nvPr/>
        </p:nvSpPr>
        <p:spPr bwMode="auto">
          <a:xfrm>
            <a:off x="-1863429" y="-683247"/>
            <a:ext cx="11205747" cy="6075405"/>
          </a:xfrm>
          <a:prstGeom prst="rect">
            <a:avLst/>
          </a:prstGeom>
          <a:solidFill>
            <a:schemeClr val="tx1">
              <a:alpha val="7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882212" y="365378"/>
            <a:ext cx="2885189" cy="1989078"/>
            <a:chOff x="4304043" y="1286668"/>
            <a:chExt cx="3837944" cy="275779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圆角矩形 4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926798" y="365875"/>
            <a:ext cx="2792025" cy="1988581"/>
            <a:chOff x="4304043" y="1286668"/>
            <a:chExt cx="3837944" cy="275779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62024" y="2566048"/>
            <a:ext cx="2874764" cy="2022066"/>
            <a:chOff x="4304043" y="1286668"/>
            <a:chExt cx="3837944" cy="2757793"/>
          </a:xfr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37511" y="2540039"/>
            <a:ext cx="2781312" cy="2074085"/>
            <a:chOff x="4304043" y="1286668"/>
            <a:chExt cx="3837944" cy="2757793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2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46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127190" y="12727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24341" y="2110972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同心圆 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98390" y="1360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281741" y="1741518"/>
            <a:ext cx="1535551" cy="15355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2608356" y="1626490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25" name="矩形 24"/>
          <p:cNvSpPr/>
          <p:nvPr/>
        </p:nvSpPr>
        <p:spPr>
          <a:xfrm>
            <a:off x="3551010" y="24029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26" name="矩形 25"/>
          <p:cNvSpPr/>
          <p:nvPr/>
        </p:nvSpPr>
        <p:spPr>
          <a:xfrm>
            <a:off x="4445314" y="1564799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sp>
        <p:nvSpPr>
          <p:cNvPr id="27" name="矩形 26"/>
          <p:cNvSpPr/>
          <p:nvPr/>
        </p:nvSpPr>
        <p:spPr>
          <a:xfrm>
            <a:off x="5610954" y="2035636"/>
            <a:ext cx="889987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5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28" name="椭圆 27"/>
          <p:cNvSpPr/>
          <p:nvPr/>
        </p:nvSpPr>
        <p:spPr>
          <a:xfrm>
            <a:off x="4598197" y="3288996"/>
            <a:ext cx="500908" cy="50090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5740527" y="3513307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2575410" y="3513666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279076" y="3632005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198665" y="3518326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3085391" y="3510821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576425" y="3642228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873480" y="3545432"/>
            <a:ext cx="250454" cy="250454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6750128" y="3512025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4174703" y="3520080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382889" y="3569216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923888" y="3329522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093506" y="3642512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529502" y="3365619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229178" y="3457466"/>
            <a:ext cx="322151" cy="32215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099105" y="3510203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230014" y="3513536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44804" y="3644768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2795496" y="3330265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13791" y="3566599"/>
            <a:ext cx="137389" cy="137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216637" y="3372814"/>
            <a:ext cx="137389" cy="1373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7753607" y="3504242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6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26" grpId="0"/>
          <p:bldP spid="27" grpId="0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26" grpId="0"/>
          <p:bldP spid="27" grpId="0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9" name="组合 6"/>
          <p:cNvGrpSpPr/>
          <p:nvPr/>
        </p:nvGrpSpPr>
        <p:grpSpPr bwMode="auto">
          <a:xfrm rot="10800000">
            <a:off x="8801100" y="4962525"/>
            <a:ext cx="106363" cy="180975"/>
            <a:chOff x="0" y="0"/>
            <a:chExt cx="105725" cy="721610"/>
          </a:xfrm>
        </p:grpSpPr>
        <p:sp>
          <p:nvSpPr>
            <p:cNvPr id="6150" name="矩形 9"/>
            <p:cNvSpPr>
              <a:spLocks noChangeArrowheads="1"/>
            </p:cNvSpPr>
            <p:nvPr/>
          </p:nvSpPr>
          <p:spPr bwMode="auto">
            <a:xfrm>
              <a:off x="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6151" name="矩形 10"/>
            <p:cNvSpPr>
              <a:spLocks noChangeArrowheads="1"/>
            </p:cNvSpPr>
            <p:nvPr/>
          </p:nvSpPr>
          <p:spPr bwMode="auto">
            <a:xfrm>
              <a:off x="60006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6721" y="141588"/>
            <a:ext cx="3690794" cy="461536"/>
          </a:xfrm>
        </p:spPr>
        <p:txBody>
          <a:bodyPr/>
          <a:lstStyle/>
          <a:p>
            <a:r>
              <a:rPr lang="zh-CN" altLang="en-US" dirty="0"/>
              <a:t>导师</a:t>
            </a:r>
            <a:r>
              <a:rPr lang="zh-CN" altLang="en-US" dirty="0" smtClean="0"/>
              <a:t>简介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69" y="1111477"/>
            <a:ext cx="2531066" cy="3163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矩形 15"/>
          <p:cNvSpPr/>
          <p:nvPr/>
        </p:nvSpPr>
        <p:spPr>
          <a:xfrm>
            <a:off x="5384047" y="755140"/>
            <a:ext cx="31683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" lvl="1">
              <a:lnSpc>
                <a:spcPct val="150000"/>
              </a:lnSpc>
            </a:pPr>
            <a:r>
              <a:rPr lang="en-US" altLang="zh-CN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en-US" altLang="zh-CN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        </a:t>
            </a: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孙昌爱</a:t>
            </a:r>
            <a:endParaRPr lang="en-US" altLang="zh-CN" sz="16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321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教授</a:t>
            </a:r>
            <a:r>
              <a: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、博士生导师 </a:t>
            </a:r>
            <a:endParaRPr lang="en-US" altLang="zh-CN" sz="1600" dirty="0" smtClean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321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计算机与通信工程学院院长助理</a:t>
            </a:r>
            <a:endParaRPr lang="en-US" altLang="zh-CN" sz="1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3217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rPr>
              <a:t>软件与安全研究所</a:t>
            </a:r>
            <a:r>
              <a:rPr lang="zh-CN" altLang="en-US" sz="1600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所长</a:t>
            </a:r>
            <a:endParaRPr lang="en-US" altLang="zh-CN" sz="1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86711" y="2931774"/>
            <a:ext cx="3974434" cy="1890725"/>
            <a:chOff x="4932040" y="2932119"/>
            <a:chExt cx="3974434" cy="1890725"/>
          </a:xfrm>
        </p:grpSpPr>
        <p:sp>
          <p:nvSpPr>
            <p:cNvPr id="18" name="文本框 17"/>
            <p:cNvSpPr txBox="1"/>
            <p:nvPr/>
          </p:nvSpPr>
          <p:spPr>
            <a:xfrm>
              <a:off x="5902363" y="3917751"/>
              <a:ext cx="10648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" lvl="1">
                <a:lnSpc>
                  <a:spcPct val="150000"/>
                </a:lnSpc>
              </a:pPr>
              <a:r>
                <a:rPr lang="en-US" altLang="zh-CN" sz="1600" dirty="0">
                  <a:latin typeface="华文隶书" panose="02010800040101010101" pitchFamily="2" charset="-122"/>
                  <a:ea typeface="华文隶书" panose="02010800040101010101" pitchFamily="2" charset="-122"/>
                </a:rPr>
                <a:t>1 </a:t>
              </a:r>
              <a:r>
                <a:rPr lang="en-US" altLang="zh-CN" sz="1600" dirty="0" smtClean="0">
                  <a:latin typeface="华文隶书" panose="02010800040101010101" pitchFamily="2" charset="-122"/>
                  <a:ea typeface="华文隶书" panose="02010800040101010101" pitchFamily="2" charset="-122"/>
                </a:rPr>
                <a:t> </a:t>
              </a:r>
              <a:r>
                <a:rPr lang="zh-CN" altLang="en-US" sz="1600" dirty="0" smtClean="0">
                  <a:latin typeface="华文隶书" panose="02010800040101010101" pitchFamily="2" charset="-122"/>
                  <a:ea typeface="华文隶书" panose="02010800040101010101" pitchFamily="2" charset="-122"/>
                </a:rPr>
                <a:t>博士后</a:t>
              </a:r>
              <a:endPara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9577" y="3665318"/>
              <a:ext cx="909444" cy="90944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7841603" y="3879599"/>
              <a:ext cx="1064871" cy="500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" lvl="1">
                <a:lnSpc>
                  <a:spcPct val="150000"/>
                </a:lnSpc>
              </a:pPr>
              <a:r>
                <a:rPr lang="en-US" altLang="zh-CN" sz="1600" dirty="0">
                  <a:latin typeface="华文隶书" panose="02010800040101010101" pitchFamily="2" charset="-122"/>
                  <a:ea typeface="华文隶书" panose="02010800040101010101" pitchFamily="2" charset="-122"/>
                </a:rPr>
                <a:t>3</a:t>
              </a:r>
              <a:r>
                <a:rPr lang="en-US" altLang="zh-CN" sz="2000" b="1" dirty="0" smtClean="0"/>
                <a:t>  </a:t>
              </a:r>
              <a:r>
                <a:rPr lang="zh-CN" altLang="en-US" sz="1600" dirty="0" smtClean="0">
                  <a:latin typeface="华文隶书" panose="02010800040101010101" pitchFamily="2" charset="-122"/>
                  <a:ea typeface="华文隶书" panose="02010800040101010101" pitchFamily="2" charset="-122"/>
                </a:rPr>
                <a:t>博士生</a:t>
              </a:r>
              <a:endPara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407" y="2932119"/>
              <a:ext cx="745329" cy="74162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3409393"/>
              <a:ext cx="1413451" cy="1413451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5926685" y="3108645"/>
              <a:ext cx="1955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" lvl="1">
                <a:lnSpc>
                  <a:spcPct val="150000"/>
                </a:lnSpc>
              </a:pPr>
              <a:r>
                <a:rPr lang="en-US" altLang="zh-CN" sz="1600" dirty="0" smtClean="0">
                  <a:latin typeface="华文隶书" panose="02010800040101010101" pitchFamily="2" charset="-122"/>
                  <a:ea typeface="华文隶书" panose="02010800040101010101" pitchFamily="2" charset="-122"/>
                </a:rPr>
                <a:t>30  </a:t>
              </a:r>
              <a:r>
                <a:rPr lang="zh-CN" altLang="en-US" sz="1600" dirty="0" smtClean="0">
                  <a:latin typeface="华文隶书" panose="02010800040101010101" pitchFamily="2" charset="-122"/>
                  <a:ea typeface="华文隶书" panose="02010800040101010101" pitchFamily="2" charset="-122"/>
                </a:rPr>
                <a:t>硕士生</a:t>
              </a:r>
              <a:endParaRPr lang="zh-CN" altLang="en-US" sz="1600" dirty="0">
                <a:latin typeface="华文隶书" panose="02010800040101010101" pitchFamily="2" charset="-122"/>
                <a:ea typeface="华文隶书" panose="02010800040101010101" pitchFamily="2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58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430324" y="-1100658"/>
            <a:ext cx="2352980" cy="2352980"/>
            <a:chOff x="304800" y="673100"/>
            <a:chExt cx="4000500" cy="4000500"/>
          </a:xfrm>
          <a:effectLst>
            <a:outerShdw blurRad="444500" dist="254000" dir="684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椭圆 4"/>
          <p:cNvSpPr/>
          <p:nvPr/>
        </p:nvSpPr>
        <p:spPr>
          <a:xfrm>
            <a:off x="4834454" y="1240622"/>
            <a:ext cx="274777" cy="27477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538120" y="1358961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344435" y="1237777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816501" y="1108306"/>
            <a:ext cx="250454" cy="2504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17724" y="1082954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52550" y="1369468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488222" y="1184422"/>
            <a:ext cx="322151" cy="32215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489058" y="1240492"/>
            <a:ext cx="274777" cy="27477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203848" y="1371724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054540" y="1057221"/>
            <a:ext cx="274777" cy="27477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972835" y="1293555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920093" y="1369468"/>
            <a:ext cx="137389" cy="13738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35416" y="114767"/>
            <a:ext cx="12315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340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 bwMode="auto">
          <a:xfrm>
            <a:off x="3964944" y="566306"/>
            <a:ext cx="137245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71" tIns="34285" rIns="68571" bIns="34285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00" b="0" kern="0" dirty="0">
                <a:solidFill>
                  <a:schemeClr val="accent1"/>
                </a:solidFill>
                <a:latin typeface="Arial" panose="020B0604020202020204"/>
                <a:ea typeface="微软雅黑" panose="020B0503020204020204" pitchFamily="34" charset="-122"/>
              </a:rPr>
              <a:t>CATALOG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054540" y="1999178"/>
            <a:ext cx="1602228" cy="1359398"/>
            <a:chOff x="5553262" y="2638733"/>
            <a:chExt cx="2397222" cy="2093640"/>
          </a:xfrm>
        </p:grpSpPr>
        <p:grpSp>
          <p:nvGrpSpPr>
            <p:cNvPr id="27" name="组合 26"/>
            <p:cNvGrpSpPr/>
            <p:nvPr/>
          </p:nvGrpSpPr>
          <p:grpSpPr>
            <a:xfrm>
              <a:off x="5553262" y="2638733"/>
              <a:ext cx="2397222" cy="2093640"/>
              <a:chOff x="5553262" y="2638733"/>
              <a:chExt cx="2397222" cy="209364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553262" y="2638733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31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7"/>
              <p:cNvSpPr/>
              <p:nvPr/>
            </p:nvSpPr>
            <p:spPr bwMode="auto">
              <a:xfrm>
                <a:off x="5864945" y="2882683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" name="TextBox 85"/>
            <p:cNvSpPr txBox="1"/>
            <p:nvPr/>
          </p:nvSpPr>
          <p:spPr>
            <a:xfrm>
              <a:off x="6259489" y="3110169"/>
              <a:ext cx="1161434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03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600679" y="2010422"/>
            <a:ext cx="1602228" cy="1359398"/>
            <a:chOff x="1881842" y="2656049"/>
            <a:chExt cx="2397222" cy="2093640"/>
          </a:xfrm>
        </p:grpSpPr>
        <p:grpSp>
          <p:nvGrpSpPr>
            <p:cNvPr id="34" name="组合 33"/>
            <p:cNvGrpSpPr/>
            <p:nvPr/>
          </p:nvGrpSpPr>
          <p:grpSpPr>
            <a:xfrm>
              <a:off x="1881842" y="2656049"/>
              <a:ext cx="2397222" cy="2093640"/>
              <a:chOff x="1511944" y="2420246"/>
              <a:chExt cx="2627152" cy="2294453"/>
            </a:xfrm>
            <a:effectLst>
              <a:outerShdw blurRad="203200" dist="38100" dir="3780000" sx="103000" sy="103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7" name="Freeform 6"/>
              <p:cNvSpPr/>
              <p:nvPr/>
            </p:nvSpPr>
            <p:spPr bwMode="auto">
              <a:xfrm>
                <a:off x="1511944" y="2420246"/>
                <a:ext cx="2627152" cy="2294453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solidFill>
                <a:schemeClr val="bg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1524106" y="2431739"/>
                <a:ext cx="2602832" cy="2271469"/>
              </a:xfrm>
              <a:custGeom>
                <a:avLst/>
                <a:gdLst>
                  <a:gd name="T0" fmla="*/ 4479 w 4516"/>
                  <a:gd name="T1" fmla="*/ 2074 h 3947"/>
                  <a:gd name="T2" fmla="*/ 3967 w 4516"/>
                  <a:gd name="T3" fmla="*/ 2960 h 3947"/>
                  <a:gd name="T4" fmla="*/ 3455 w 4516"/>
                  <a:gd name="T5" fmla="*/ 3847 h 3947"/>
                  <a:gd name="T6" fmla="*/ 3282 w 4516"/>
                  <a:gd name="T7" fmla="*/ 3947 h 3947"/>
                  <a:gd name="T8" fmla="*/ 2258 w 4516"/>
                  <a:gd name="T9" fmla="*/ 3947 h 3947"/>
                  <a:gd name="T10" fmla="*/ 1234 w 4516"/>
                  <a:gd name="T11" fmla="*/ 3947 h 3947"/>
                  <a:gd name="T12" fmla="*/ 1061 w 4516"/>
                  <a:gd name="T13" fmla="*/ 3847 h 3947"/>
                  <a:gd name="T14" fmla="*/ 549 w 4516"/>
                  <a:gd name="T15" fmla="*/ 2960 h 3947"/>
                  <a:gd name="T16" fmla="*/ 37 w 4516"/>
                  <a:gd name="T17" fmla="*/ 2074 h 3947"/>
                  <a:gd name="T18" fmla="*/ 37 w 4516"/>
                  <a:gd name="T19" fmla="*/ 1874 h 3947"/>
                  <a:gd name="T20" fmla="*/ 549 w 4516"/>
                  <a:gd name="T21" fmla="*/ 987 h 3947"/>
                  <a:gd name="T22" fmla="*/ 1061 w 4516"/>
                  <a:gd name="T23" fmla="*/ 100 h 3947"/>
                  <a:gd name="T24" fmla="*/ 1234 w 4516"/>
                  <a:gd name="T25" fmla="*/ 0 h 3947"/>
                  <a:gd name="T26" fmla="*/ 2258 w 4516"/>
                  <a:gd name="T27" fmla="*/ 0 h 3947"/>
                  <a:gd name="T28" fmla="*/ 3282 w 4516"/>
                  <a:gd name="T29" fmla="*/ 0 h 3947"/>
                  <a:gd name="T30" fmla="*/ 3455 w 4516"/>
                  <a:gd name="T31" fmla="*/ 100 h 3947"/>
                  <a:gd name="T32" fmla="*/ 3967 w 4516"/>
                  <a:gd name="T33" fmla="*/ 987 h 3947"/>
                  <a:gd name="T34" fmla="*/ 4479 w 4516"/>
                  <a:gd name="T35" fmla="*/ 1874 h 3947"/>
                  <a:gd name="T36" fmla="*/ 4479 w 4516"/>
                  <a:gd name="T37" fmla="*/ 2074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16" h="3947">
                    <a:moveTo>
                      <a:pt x="4479" y="2074"/>
                    </a:moveTo>
                    <a:lnTo>
                      <a:pt x="3967" y="2960"/>
                    </a:lnTo>
                    <a:lnTo>
                      <a:pt x="3455" y="3847"/>
                    </a:lnTo>
                    <a:cubicBezTo>
                      <a:pt x="3418" y="3911"/>
                      <a:pt x="3355" y="3947"/>
                      <a:pt x="3282" y="3947"/>
                    </a:cubicBezTo>
                    <a:lnTo>
                      <a:pt x="2258" y="3947"/>
                    </a:lnTo>
                    <a:lnTo>
                      <a:pt x="1234" y="3947"/>
                    </a:lnTo>
                    <a:cubicBezTo>
                      <a:pt x="1160" y="3947"/>
                      <a:pt x="1097" y="3911"/>
                      <a:pt x="1061" y="3847"/>
                    </a:cubicBezTo>
                    <a:lnTo>
                      <a:pt x="549" y="2960"/>
                    </a:lnTo>
                    <a:lnTo>
                      <a:pt x="37" y="2074"/>
                    </a:lnTo>
                    <a:cubicBezTo>
                      <a:pt x="0" y="2010"/>
                      <a:pt x="0" y="1937"/>
                      <a:pt x="37" y="1874"/>
                    </a:cubicBezTo>
                    <a:lnTo>
                      <a:pt x="549" y="987"/>
                    </a:lnTo>
                    <a:lnTo>
                      <a:pt x="1061" y="100"/>
                    </a:lnTo>
                    <a:cubicBezTo>
                      <a:pt x="1097" y="36"/>
                      <a:pt x="1160" y="0"/>
                      <a:pt x="1234" y="0"/>
                    </a:cubicBezTo>
                    <a:lnTo>
                      <a:pt x="2258" y="0"/>
                    </a:lnTo>
                    <a:lnTo>
                      <a:pt x="3282" y="0"/>
                    </a:lnTo>
                    <a:cubicBezTo>
                      <a:pt x="3355" y="0"/>
                      <a:pt x="3418" y="36"/>
                      <a:pt x="3455" y="100"/>
                    </a:cubicBezTo>
                    <a:lnTo>
                      <a:pt x="3967" y="987"/>
                    </a:lnTo>
                    <a:lnTo>
                      <a:pt x="4479" y="1874"/>
                    </a:lnTo>
                    <a:cubicBezTo>
                      <a:pt x="4516" y="1937"/>
                      <a:pt x="4516" y="2010"/>
                      <a:pt x="4479" y="20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5" name="Freeform 7"/>
            <p:cNvSpPr/>
            <p:nvPr/>
          </p:nvSpPr>
          <p:spPr bwMode="auto">
            <a:xfrm>
              <a:off x="2193523" y="2932555"/>
              <a:ext cx="1773860" cy="1540629"/>
            </a:xfrm>
            <a:custGeom>
              <a:avLst/>
              <a:gdLst>
                <a:gd name="T0" fmla="*/ 3404 w 3431"/>
                <a:gd name="T1" fmla="*/ 1576 h 2999"/>
                <a:gd name="T2" fmla="*/ 3015 w 3431"/>
                <a:gd name="T3" fmla="*/ 2249 h 2999"/>
                <a:gd name="T4" fmla="*/ 2625 w 3431"/>
                <a:gd name="T5" fmla="*/ 2923 h 2999"/>
                <a:gd name="T6" fmla="*/ 2494 w 3431"/>
                <a:gd name="T7" fmla="*/ 2999 h 2999"/>
                <a:gd name="T8" fmla="*/ 1716 w 3431"/>
                <a:gd name="T9" fmla="*/ 2999 h 2999"/>
                <a:gd name="T10" fmla="*/ 938 w 3431"/>
                <a:gd name="T11" fmla="*/ 2999 h 2999"/>
                <a:gd name="T12" fmla="*/ 806 w 3431"/>
                <a:gd name="T13" fmla="*/ 2923 h 2999"/>
                <a:gd name="T14" fmla="*/ 417 w 3431"/>
                <a:gd name="T15" fmla="*/ 2249 h 2999"/>
                <a:gd name="T16" fmla="*/ 28 w 3431"/>
                <a:gd name="T17" fmla="*/ 1576 h 2999"/>
                <a:gd name="T18" fmla="*/ 28 w 3431"/>
                <a:gd name="T19" fmla="*/ 1424 h 2999"/>
                <a:gd name="T20" fmla="*/ 417 w 3431"/>
                <a:gd name="T21" fmla="*/ 750 h 2999"/>
                <a:gd name="T22" fmla="*/ 806 w 3431"/>
                <a:gd name="T23" fmla="*/ 76 h 2999"/>
                <a:gd name="T24" fmla="*/ 938 w 3431"/>
                <a:gd name="T25" fmla="*/ 0 h 2999"/>
                <a:gd name="T26" fmla="*/ 1716 w 3431"/>
                <a:gd name="T27" fmla="*/ 0 h 2999"/>
                <a:gd name="T28" fmla="*/ 2494 w 3431"/>
                <a:gd name="T29" fmla="*/ 0 h 2999"/>
                <a:gd name="T30" fmla="*/ 2625 w 3431"/>
                <a:gd name="T31" fmla="*/ 76 h 2999"/>
                <a:gd name="T32" fmla="*/ 3015 w 3431"/>
                <a:gd name="T33" fmla="*/ 750 h 2999"/>
                <a:gd name="T34" fmla="*/ 3404 w 3431"/>
                <a:gd name="T35" fmla="*/ 1424 h 2999"/>
                <a:gd name="T36" fmla="*/ 3404 w 3431"/>
                <a:gd name="T37" fmla="*/ 1576 h 2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31" h="2999">
                  <a:moveTo>
                    <a:pt x="3404" y="1576"/>
                  </a:moveTo>
                  <a:lnTo>
                    <a:pt x="3015" y="2249"/>
                  </a:lnTo>
                  <a:lnTo>
                    <a:pt x="2625" y="2923"/>
                  </a:lnTo>
                  <a:cubicBezTo>
                    <a:pt x="2598" y="2972"/>
                    <a:pt x="2550" y="2999"/>
                    <a:pt x="2494" y="2999"/>
                  </a:cubicBezTo>
                  <a:lnTo>
                    <a:pt x="1716" y="2999"/>
                  </a:lnTo>
                  <a:lnTo>
                    <a:pt x="938" y="2999"/>
                  </a:lnTo>
                  <a:cubicBezTo>
                    <a:pt x="882" y="2999"/>
                    <a:pt x="834" y="2972"/>
                    <a:pt x="806" y="2923"/>
                  </a:cubicBezTo>
                  <a:lnTo>
                    <a:pt x="417" y="2249"/>
                  </a:lnTo>
                  <a:lnTo>
                    <a:pt x="28" y="1576"/>
                  </a:lnTo>
                  <a:cubicBezTo>
                    <a:pt x="0" y="1527"/>
                    <a:pt x="0" y="1472"/>
                    <a:pt x="28" y="1424"/>
                  </a:cubicBezTo>
                  <a:lnTo>
                    <a:pt x="417" y="750"/>
                  </a:lnTo>
                  <a:lnTo>
                    <a:pt x="806" y="76"/>
                  </a:lnTo>
                  <a:cubicBezTo>
                    <a:pt x="834" y="28"/>
                    <a:pt x="882" y="0"/>
                    <a:pt x="938" y="0"/>
                  </a:cubicBezTo>
                  <a:lnTo>
                    <a:pt x="1716" y="0"/>
                  </a:lnTo>
                  <a:lnTo>
                    <a:pt x="2494" y="0"/>
                  </a:lnTo>
                  <a:cubicBezTo>
                    <a:pt x="2550" y="0"/>
                    <a:pt x="2598" y="28"/>
                    <a:pt x="2625" y="76"/>
                  </a:cubicBezTo>
                  <a:lnTo>
                    <a:pt x="3015" y="750"/>
                  </a:lnTo>
                  <a:lnTo>
                    <a:pt x="3404" y="1424"/>
                  </a:lnTo>
                  <a:cubicBezTo>
                    <a:pt x="3431" y="1472"/>
                    <a:pt x="3431" y="1527"/>
                    <a:pt x="3404" y="1576"/>
                  </a:cubicBezTo>
                  <a:close/>
                </a:path>
              </a:pathLst>
            </a:custGeom>
            <a:solidFill>
              <a:schemeClr val="accent1"/>
            </a:solidFill>
            <a:ln w="7938" cap="flat">
              <a:noFill/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TextBox 93"/>
            <p:cNvSpPr txBox="1"/>
            <p:nvPr/>
          </p:nvSpPr>
          <p:spPr>
            <a:xfrm>
              <a:off x="2575311" y="3250047"/>
              <a:ext cx="1201175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830545" y="2690120"/>
            <a:ext cx="1602228" cy="1359398"/>
            <a:chOff x="3721944" y="3702869"/>
            <a:chExt cx="2397222" cy="2093640"/>
          </a:xfrm>
        </p:grpSpPr>
        <p:grpSp>
          <p:nvGrpSpPr>
            <p:cNvPr id="40" name="组合 39"/>
            <p:cNvGrpSpPr/>
            <p:nvPr/>
          </p:nvGrpSpPr>
          <p:grpSpPr>
            <a:xfrm>
              <a:off x="3721944" y="3702869"/>
              <a:ext cx="2397222" cy="2093640"/>
              <a:chOff x="3721944" y="3702869"/>
              <a:chExt cx="2397222" cy="2093640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3721944" y="3702869"/>
                <a:ext cx="2397222" cy="2093640"/>
                <a:chOff x="1511944" y="2420246"/>
                <a:chExt cx="2627152" cy="2294453"/>
              </a:xfrm>
              <a:effectLst>
                <a:outerShdw blurRad="203200" dist="38100" dir="3780000" sx="103000" sy="103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44" name="Freeform 6"/>
                <p:cNvSpPr/>
                <p:nvPr/>
              </p:nvSpPr>
              <p:spPr bwMode="auto">
                <a:xfrm>
                  <a:off x="1511944" y="2420246"/>
                  <a:ext cx="2627152" cy="2294453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6"/>
                <p:cNvSpPr/>
                <p:nvPr/>
              </p:nvSpPr>
              <p:spPr bwMode="auto">
                <a:xfrm>
                  <a:off x="1524106" y="2431739"/>
                  <a:ext cx="2602832" cy="2271469"/>
                </a:xfrm>
                <a:custGeom>
                  <a:avLst/>
                  <a:gdLst>
                    <a:gd name="T0" fmla="*/ 4479 w 4516"/>
                    <a:gd name="T1" fmla="*/ 2074 h 3947"/>
                    <a:gd name="T2" fmla="*/ 3967 w 4516"/>
                    <a:gd name="T3" fmla="*/ 2960 h 3947"/>
                    <a:gd name="T4" fmla="*/ 3455 w 4516"/>
                    <a:gd name="T5" fmla="*/ 3847 h 3947"/>
                    <a:gd name="T6" fmla="*/ 3282 w 4516"/>
                    <a:gd name="T7" fmla="*/ 3947 h 3947"/>
                    <a:gd name="T8" fmla="*/ 2258 w 4516"/>
                    <a:gd name="T9" fmla="*/ 3947 h 3947"/>
                    <a:gd name="T10" fmla="*/ 1234 w 4516"/>
                    <a:gd name="T11" fmla="*/ 3947 h 3947"/>
                    <a:gd name="T12" fmla="*/ 1061 w 4516"/>
                    <a:gd name="T13" fmla="*/ 3847 h 3947"/>
                    <a:gd name="T14" fmla="*/ 549 w 4516"/>
                    <a:gd name="T15" fmla="*/ 2960 h 3947"/>
                    <a:gd name="T16" fmla="*/ 37 w 4516"/>
                    <a:gd name="T17" fmla="*/ 2074 h 3947"/>
                    <a:gd name="T18" fmla="*/ 37 w 4516"/>
                    <a:gd name="T19" fmla="*/ 1874 h 3947"/>
                    <a:gd name="T20" fmla="*/ 549 w 4516"/>
                    <a:gd name="T21" fmla="*/ 987 h 3947"/>
                    <a:gd name="T22" fmla="*/ 1061 w 4516"/>
                    <a:gd name="T23" fmla="*/ 100 h 3947"/>
                    <a:gd name="T24" fmla="*/ 1234 w 4516"/>
                    <a:gd name="T25" fmla="*/ 0 h 3947"/>
                    <a:gd name="T26" fmla="*/ 2258 w 4516"/>
                    <a:gd name="T27" fmla="*/ 0 h 3947"/>
                    <a:gd name="T28" fmla="*/ 3282 w 4516"/>
                    <a:gd name="T29" fmla="*/ 0 h 3947"/>
                    <a:gd name="T30" fmla="*/ 3455 w 4516"/>
                    <a:gd name="T31" fmla="*/ 100 h 3947"/>
                    <a:gd name="T32" fmla="*/ 3967 w 4516"/>
                    <a:gd name="T33" fmla="*/ 987 h 3947"/>
                    <a:gd name="T34" fmla="*/ 4479 w 4516"/>
                    <a:gd name="T35" fmla="*/ 1874 h 3947"/>
                    <a:gd name="T36" fmla="*/ 4479 w 4516"/>
                    <a:gd name="T37" fmla="*/ 2074 h 39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16" h="3947">
                      <a:moveTo>
                        <a:pt x="4479" y="2074"/>
                      </a:moveTo>
                      <a:lnTo>
                        <a:pt x="3967" y="2960"/>
                      </a:lnTo>
                      <a:lnTo>
                        <a:pt x="3455" y="3847"/>
                      </a:lnTo>
                      <a:cubicBezTo>
                        <a:pt x="3418" y="3911"/>
                        <a:pt x="3355" y="3947"/>
                        <a:pt x="3282" y="3947"/>
                      </a:cubicBezTo>
                      <a:lnTo>
                        <a:pt x="2258" y="3947"/>
                      </a:lnTo>
                      <a:lnTo>
                        <a:pt x="1234" y="3947"/>
                      </a:lnTo>
                      <a:cubicBezTo>
                        <a:pt x="1160" y="3947"/>
                        <a:pt x="1097" y="3911"/>
                        <a:pt x="1061" y="3847"/>
                      </a:cubicBezTo>
                      <a:lnTo>
                        <a:pt x="549" y="2960"/>
                      </a:lnTo>
                      <a:lnTo>
                        <a:pt x="37" y="2074"/>
                      </a:lnTo>
                      <a:cubicBezTo>
                        <a:pt x="0" y="2010"/>
                        <a:pt x="0" y="1937"/>
                        <a:pt x="37" y="1874"/>
                      </a:cubicBezTo>
                      <a:lnTo>
                        <a:pt x="549" y="987"/>
                      </a:lnTo>
                      <a:lnTo>
                        <a:pt x="1061" y="100"/>
                      </a:lnTo>
                      <a:cubicBezTo>
                        <a:pt x="1097" y="36"/>
                        <a:pt x="1160" y="0"/>
                        <a:pt x="1234" y="0"/>
                      </a:cubicBezTo>
                      <a:lnTo>
                        <a:pt x="2258" y="0"/>
                      </a:lnTo>
                      <a:lnTo>
                        <a:pt x="3282" y="0"/>
                      </a:lnTo>
                      <a:cubicBezTo>
                        <a:pt x="3355" y="0"/>
                        <a:pt x="3418" y="36"/>
                        <a:pt x="3455" y="100"/>
                      </a:cubicBezTo>
                      <a:lnTo>
                        <a:pt x="3967" y="987"/>
                      </a:lnTo>
                      <a:lnTo>
                        <a:pt x="4479" y="1874"/>
                      </a:lnTo>
                      <a:cubicBezTo>
                        <a:pt x="4516" y="1937"/>
                        <a:pt x="4516" y="2010"/>
                        <a:pt x="4479" y="207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2000"/>
                        <a:lumOff val="18000"/>
                      </a:schemeClr>
                    </a:gs>
                    <a:gs pos="47000">
                      <a:srgbClr val="F5F5F5"/>
                    </a:gs>
                    <a:gs pos="100000">
                      <a:schemeClr val="bg1">
                        <a:lumMod val="95000"/>
                        <a:lumOff val="5000"/>
                      </a:schemeClr>
                    </a:gs>
                  </a:gsLst>
                  <a:lin ang="18900000" scaled="0"/>
                </a:gradFill>
                <a:ln w="7938" cap="flat">
                  <a:noFill/>
                  <a:prstDash val="solid"/>
                  <a:miter lim="800000"/>
                </a:ln>
                <a:effectLst/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43" name="Freeform 7"/>
              <p:cNvSpPr/>
              <p:nvPr/>
            </p:nvSpPr>
            <p:spPr bwMode="auto">
              <a:xfrm>
                <a:off x="4033627" y="3946819"/>
                <a:ext cx="1773860" cy="1540629"/>
              </a:xfrm>
              <a:custGeom>
                <a:avLst/>
                <a:gdLst>
                  <a:gd name="T0" fmla="*/ 3404 w 3431"/>
                  <a:gd name="T1" fmla="*/ 1576 h 2999"/>
                  <a:gd name="T2" fmla="*/ 3015 w 3431"/>
                  <a:gd name="T3" fmla="*/ 2249 h 2999"/>
                  <a:gd name="T4" fmla="*/ 2625 w 3431"/>
                  <a:gd name="T5" fmla="*/ 2923 h 2999"/>
                  <a:gd name="T6" fmla="*/ 2494 w 3431"/>
                  <a:gd name="T7" fmla="*/ 2999 h 2999"/>
                  <a:gd name="T8" fmla="*/ 1716 w 3431"/>
                  <a:gd name="T9" fmla="*/ 2999 h 2999"/>
                  <a:gd name="T10" fmla="*/ 938 w 3431"/>
                  <a:gd name="T11" fmla="*/ 2999 h 2999"/>
                  <a:gd name="T12" fmla="*/ 806 w 3431"/>
                  <a:gd name="T13" fmla="*/ 2923 h 2999"/>
                  <a:gd name="T14" fmla="*/ 417 w 3431"/>
                  <a:gd name="T15" fmla="*/ 2249 h 2999"/>
                  <a:gd name="T16" fmla="*/ 28 w 3431"/>
                  <a:gd name="T17" fmla="*/ 1576 h 2999"/>
                  <a:gd name="T18" fmla="*/ 28 w 3431"/>
                  <a:gd name="T19" fmla="*/ 1424 h 2999"/>
                  <a:gd name="T20" fmla="*/ 417 w 3431"/>
                  <a:gd name="T21" fmla="*/ 750 h 2999"/>
                  <a:gd name="T22" fmla="*/ 806 w 3431"/>
                  <a:gd name="T23" fmla="*/ 76 h 2999"/>
                  <a:gd name="T24" fmla="*/ 938 w 3431"/>
                  <a:gd name="T25" fmla="*/ 0 h 2999"/>
                  <a:gd name="T26" fmla="*/ 1716 w 3431"/>
                  <a:gd name="T27" fmla="*/ 0 h 2999"/>
                  <a:gd name="T28" fmla="*/ 2494 w 3431"/>
                  <a:gd name="T29" fmla="*/ 0 h 2999"/>
                  <a:gd name="T30" fmla="*/ 2625 w 3431"/>
                  <a:gd name="T31" fmla="*/ 76 h 2999"/>
                  <a:gd name="T32" fmla="*/ 3015 w 3431"/>
                  <a:gd name="T33" fmla="*/ 750 h 2999"/>
                  <a:gd name="T34" fmla="*/ 3404 w 3431"/>
                  <a:gd name="T35" fmla="*/ 1424 h 2999"/>
                  <a:gd name="T36" fmla="*/ 3404 w 3431"/>
                  <a:gd name="T37" fmla="*/ 1576 h 2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31" h="2999">
                    <a:moveTo>
                      <a:pt x="3404" y="1576"/>
                    </a:moveTo>
                    <a:lnTo>
                      <a:pt x="3015" y="2249"/>
                    </a:lnTo>
                    <a:lnTo>
                      <a:pt x="2625" y="2923"/>
                    </a:lnTo>
                    <a:cubicBezTo>
                      <a:pt x="2598" y="2972"/>
                      <a:pt x="2550" y="2999"/>
                      <a:pt x="2494" y="2999"/>
                    </a:cubicBezTo>
                    <a:lnTo>
                      <a:pt x="1716" y="2999"/>
                    </a:lnTo>
                    <a:lnTo>
                      <a:pt x="938" y="2999"/>
                    </a:lnTo>
                    <a:cubicBezTo>
                      <a:pt x="882" y="2999"/>
                      <a:pt x="834" y="2972"/>
                      <a:pt x="806" y="2923"/>
                    </a:cubicBezTo>
                    <a:lnTo>
                      <a:pt x="417" y="2249"/>
                    </a:lnTo>
                    <a:lnTo>
                      <a:pt x="28" y="1576"/>
                    </a:lnTo>
                    <a:cubicBezTo>
                      <a:pt x="0" y="1527"/>
                      <a:pt x="0" y="1472"/>
                      <a:pt x="28" y="1424"/>
                    </a:cubicBezTo>
                    <a:lnTo>
                      <a:pt x="417" y="750"/>
                    </a:lnTo>
                    <a:lnTo>
                      <a:pt x="806" y="76"/>
                    </a:lnTo>
                    <a:cubicBezTo>
                      <a:pt x="834" y="28"/>
                      <a:pt x="882" y="0"/>
                      <a:pt x="938" y="0"/>
                    </a:cubicBezTo>
                    <a:lnTo>
                      <a:pt x="1716" y="0"/>
                    </a:lnTo>
                    <a:lnTo>
                      <a:pt x="2494" y="0"/>
                    </a:lnTo>
                    <a:cubicBezTo>
                      <a:pt x="2550" y="0"/>
                      <a:pt x="2598" y="28"/>
                      <a:pt x="2625" y="76"/>
                    </a:cubicBezTo>
                    <a:lnTo>
                      <a:pt x="3015" y="750"/>
                    </a:lnTo>
                    <a:lnTo>
                      <a:pt x="3404" y="1424"/>
                    </a:lnTo>
                    <a:cubicBezTo>
                      <a:pt x="3431" y="1472"/>
                      <a:pt x="3431" y="1527"/>
                      <a:pt x="3404" y="1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938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1" name="TextBox 98"/>
            <p:cNvSpPr txBox="1"/>
            <p:nvPr/>
          </p:nvSpPr>
          <p:spPr>
            <a:xfrm>
              <a:off x="4382515" y="4183862"/>
              <a:ext cx="1180455" cy="99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DFGothic-EB" panose="02010609010101010101" pitchFamily="1" charset="-128"/>
                  <a:ea typeface="DFGothic-EB" panose="02010609010101010101" pitchFamily="1" charset="-128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DFGothic-EB" panose="02010609010101010101" pitchFamily="1" charset="-128"/>
                <a:ea typeface="DFGothic-EB" panose="02010609010101010101" pitchFamily="1" charset="-128"/>
              </a:endParaRPr>
            </a:p>
          </p:txBody>
        </p:sp>
      </p:grpSp>
      <p:sp>
        <p:nvSpPr>
          <p:cNvPr id="54" name="TextBox 111"/>
          <p:cNvSpPr txBox="1"/>
          <p:nvPr/>
        </p:nvSpPr>
        <p:spPr>
          <a:xfrm>
            <a:off x="2961918" y="3485507"/>
            <a:ext cx="102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事迹介绍</a:t>
            </a:r>
            <a:endParaRPr lang="zh-CN" altLang="en-US" sz="16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Box 114"/>
          <p:cNvSpPr txBox="1"/>
          <p:nvPr/>
        </p:nvSpPr>
        <p:spPr>
          <a:xfrm>
            <a:off x="4038864" y="2172863"/>
            <a:ext cx="1213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科研水平</a:t>
            </a:r>
            <a:endParaRPr lang="zh-CN" altLang="en-US" sz="16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Box 117"/>
          <p:cNvSpPr txBox="1"/>
          <p:nvPr/>
        </p:nvSpPr>
        <p:spPr>
          <a:xfrm>
            <a:off x="5416440" y="3518493"/>
            <a:ext cx="1027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师德师范</a:t>
            </a:r>
            <a:endParaRPr lang="zh-CN" altLang="en-US" sz="1600" dirty="0">
              <a:solidFill>
                <a:schemeClr val="accent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0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2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3" accel="52000" fill="hold" nodeType="with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8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54" grpId="0"/>
          <p:bldP spid="57" grpId="0"/>
          <p:bldP spid="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6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1" dur="2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2" dur="25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2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3" accel="5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 animBg="1"/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/>
          <p:bldP spid="18" grpId="0"/>
          <p:bldP spid="54" grpId="0"/>
          <p:bldP spid="57" grpId="0"/>
          <p:bldP spid="6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91483" y="136354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事迹介绍</a:t>
            </a:r>
            <a:endParaRPr lang="zh-CN" altLang="en-US" dirty="0"/>
          </a:p>
        </p:txBody>
      </p: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-204647" y="1446675"/>
            <a:ext cx="9546965" cy="3420228"/>
            <a:chOff x="-1024" y="2483"/>
            <a:chExt cx="20419" cy="7450"/>
          </a:xfrm>
        </p:grpSpPr>
        <p:sp>
          <p:nvSpPr>
            <p:cNvPr id="75" name="矩形 74"/>
            <p:cNvSpPr/>
            <p:nvPr/>
          </p:nvSpPr>
          <p:spPr>
            <a:xfrm>
              <a:off x="-826" y="2483"/>
              <a:ext cx="19937" cy="7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buFontTx/>
                <a:buNone/>
                <a:defRPr/>
              </a:pPr>
              <a:endParaRPr lang="zh-CN" altLang="en-US" noProof="1"/>
            </a:p>
          </p:txBody>
        </p:sp>
        <p:grpSp>
          <p:nvGrpSpPr>
            <p:cNvPr id="76" name="组合 66"/>
            <p:cNvGrpSpPr>
              <a:grpSpLocks/>
            </p:cNvGrpSpPr>
            <p:nvPr/>
          </p:nvGrpSpPr>
          <p:grpSpPr bwMode="auto">
            <a:xfrm>
              <a:off x="-1024" y="2884"/>
              <a:ext cx="20419" cy="566"/>
              <a:chOff x="-1024" y="2884"/>
              <a:chExt cx="20419" cy="566"/>
            </a:xfrm>
          </p:grpSpPr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>
                <a:off x="-1024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>
                <a:off x="-314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>
                <a:off x="393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>
                <a:off x="1103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>
                <a:off x="1811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>
                <a:off x="2521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3" name="椭圆 112"/>
              <p:cNvSpPr>
                <a:spLocks noChangeAspect="1"/>
              </p:cNvSpPr>
              <p:nvPr/>
            </p:nvSpPr>
            <p:spPr>
              <a:xfrm>
                <a:off x="3231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4" name="椭圆 113"/>
              <p:cNvSpPr>
                <a:spLocks noChangeAspect="1"/>
              </p:cNvSpPr>
              <p:nvPr/>
            </p:nvSpPr>
            <p:spPr>
              <a:xfrm>
                <a:off x="3938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>
                <a:off x="4648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>
                <a:off x="5358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7" name="椭圆 116"/>
              <p:cNvSpPr>
                <a:spLocks noChangeAspect="1"/>
              </p:cNvSpPr>
              <p:nvPr/>
            </p:nvSpPr>
            <p:spPr>
              <a:xfrm>
                <a:off x="6066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8" name="椭圆 117"/>
              <p:cNvSpPr>
                <a:spLocks noChangeAspect="1"/>
              </p:cNvSpPr>
              <p:nvPr/>
            </p:nvSpPr>
            <p:spPr>
              <a:xfrm>
                <a:off x="6776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19" name="椭圆 118"/>
              <p:cNvSpPr>
                <a:spLocks noChangeAspect="1"/>
              </p:cNvSpPr>
              <p:nvPr/>
            </p:nvSpPr>
            <p:spPr>
              <a:xfrm>
                <a:off x="7483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0" name="椭圆 119"/>
              <p:cNvSpPr>
                <a:spLocks noChangeAspect="1"/>
              </p:cNvSpPr>
              <p:nvPr/>
            </p:nvSpPr>
            <p:spPr>
              <a:xfrm>
                <a:off x="8193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1" name="椭圆 120"/>
              <p:cNvSpPr>
                <a:spLocks noChangeAspect="1"/>
              </p:cNvSpPr>
              <p:nvPr/>
            </p:nvSpPr>
            <p:spPr>
              <a:xfrm>
                <a:off x="8903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2" name="椭圆 121"/>
              <p:cNvSpPr>
                <a:spLocks noChangeAspect="1"/>
              </p:cNvSpPr>
              <p:nvPr/>
            </p:nvSpPr>
            <p:spPr>
              <a:xfrm>
                <a:off x="9611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3" name="椭圆 122"/>
              <p:cNvSpPr>
                <a:spLocks noChangeAspect="1"/>
              </p:cNvSpPr>
              <p:nvPr/>
            </p:nvSpPr>
            <p:spPr>
              <a:xfrm>
                <a:off x="10321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4" name="椭圆 123"/>
              <p:cNvSpPr>
                <a:spLocks noChangeAspect="1"/>
              </p:cNvSpPr>
              <p:nvPr/>
            </p:nvSpPr>
            <p:spPr>
              <a:xfrm>
                <a:off x="11028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5" name="椭圆 124"/>
              <p:cNvSpPr>
                <a:spLocks noChangeAspect="1"/>
              </p:cNvSpPr>
              <p:nvPr/>
            </p:nvSpPr>
            <p:spPr>
              <a:xfrm>
                <a:off x="11738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6" name="椭圆 125"/>
              <p:cNvSpPr>
                <a:spLocks noChangeAspect="1"/>
              </p:cNvSpPr>
              <p:nvPr/>
            </p:nvSpPr>
            <p:spPr>
              <a:xfrm>
                <a:off x="12448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7" name="椭圆 126"/>
              <p:cNvSpPr>
                <a:spLocks noChangeAspect="1"/>
              </p:cNvSpPr>
              <p:nvPr/>
            </p:nvSpPr>
            <p:spPr>
              <a:xfrm>
                <a:off x="13156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8" name="椭圆 127"/>
              <p:cNvSpPr>
                <a:spLocks noChangeAspect="1"/>
              </p:cNvSpPr>
              <p:nvPr/>
            </p:nvSpPr>
            <p:spPr>
              <a:xfrm>
                <a:off x="13866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29" name="椭圆 128"/>
              <p:cNvSpPr>
                <a:spLocks noChangeAspect="1"/>
              </p:cNvSpPr>
              <p:nvPr/>
            </p:nvSpPr>
            <p:spPr>
              <a:xfrm>
                <a:off x="14576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30" name="椭圆 129"/>
              <p:cNvSpPr>
                <a:spLocks noChangeAspect="1"/>
              </p:cNvSpPr>
              <p:nvPr/>
            </p:nvSpPr>
            <p:spPr>
              <a:xfrm>
                <a:off x="15283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31" name="椭圆 130"/>
              <p:cNvSpPr>
                <a:spLocks noChangeAspect="1"/>
              </p:cNvSpPr>
              <p:nvPr/>
            </p:nvSpPr>
            <p:spPr>
              <a:xfrm>
                <a:off x="15993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32" name="椭圆 131"/>
              <p:cNvSpPr>
                <a:spLocks noChangeAspect="1"/>
              </p:cNvSpPr>
              <p:nvPr/>
            </p:nvSpPr>
            <p:spPr>
              <a:xfrm>
                <a:off x="16701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33" name="椭圆 132"/>
              <p:cNvSpPr>
                <a:spLocks noChangeAspect="1"/>
              </p:cNvSpPr>
              <p:nvPr/>
            </p:nvSpPr>
            <p:spPr>
              <a:xfrm>
                <a:off x="17411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34" name="椭圆 133"/>
              <p:cNvSpPr>
                <a:spLocks noChangeAspect="1"/>
              </p:cNvSpPr>
              <p:nvPr/>
            </p:nvSpPr>
            <p:spPr>
              <a:xfrm>
                <a:off x="18121" y="2883"/>
                <a:ext cx="565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35" name="椭圆 134"/>
              <p:cNvSpPr>
                <a:spLocks noChangeAspect="1"/>
              </p:cNvSpPr>
              <p:nvPr/>
            </p:nvSpPr>
            <p:spPr>
              <a:xfrm>
                <a:off x="18828" y="2883"/>
                <a:ext cx="567" cy="56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</p:grpSp>
        <p:grpSp>
          <p:nvGrpSpPr>
            <p:cNvPr id="77" name="组合 67"/>
            <p:cNvGrpSpPr>
              <a:grpSpLocks/>
            </p:cNvGrpSpPr>
            <p:nvPr/>
          </p:nvGrpSpPr>
          <p:grpSpPr bwMode="auto">
            <a:xfrm>
              <a:off x="-1024" y="8953"/>
              <a:ext cx="20419" cy="566"/>
              <a:chOff x="-1024" y="2884"/>
              <a:chExt cx="20419" cy="566"/>
            </a:xfrm>
          </p:grpSpPr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>
                <a:off x="-1024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79" name="椭圆 78"/>
              <p:cNvSpPr>
                <a:spLocks noChangeAspect="1"/>
              </p:cNvSpPr>
              <p:nvPr/>
            </p:nvSpPr>
            <p:spPr>
              <a:xfrm>
                <a:off x="-314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0" name="椭圆 79"/>
              <p:cNvSpPr>
                <a:spLocks noChangeAspect="1"/>
              </p:cNvSpPr>
              <p:nvPr/>
            </p:nvSpPr>
            <p:spPr>
              <a:xfrm>
                <a:off x="396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1" name="椭圆 80"/>
              <p:cNvSpPr>
                <a:spLocks noChangeAspect="1"/>
              </p:cNvSpPr>
              <p:nvPr/>
            </p:nvSpPr>
            <p:spPr>
              <a:xfrm>
                <a:off x="1103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2" name="椭圆 81"/>
              <p:cNvSpPr>
                <a:spLocks noChangeAspect="1"/>
              </p:cNvSpPr>
              <p:nvPr/>
            </p:nvSpPr>
            <p:spPr>
              <a:xfrm>
                <a:off x="1813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3" name="椭圆 82"/>
              <p:cNvSpPr>
                <a:spLocks noChangeAspect="1"/>
              </p:cNvSpPr>
              <p:nvPr/>
            </p:nvSpPr>
            <p:spPr>
              <a:xfrm>
                <a:off x="2521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4" name="椭圆 83"/>
              <p:cNvSpPr>
                <a:spLocks noChangeAspect="1"/>
              </p:cNvSpPr>
              <p:nvPr/>
            </p:nvSpPr>
            <p:spPr>
              <a:xfrm>
                <a:off x="3231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5" name="椭圆 84"/>
              <p:cNvSpPr>
                <a:spLocks noChangeAspect="1"/>
              </p:cNvSpPr>
              <p:nvPr/>
            </p:nvSpPr>
            <p:spPr>
              <a:xfrm>
                <a:off x="3941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6" name="椭圆 85"/>
              <p:cNvSpPr>
                <a:spLocks noChangeAspect="1"/>
              </p:cNvSpPr>
              <p:nvPr/>
            </p:nvSpPr>
            <p:spPr>
              <a:xfrm>
                <a:off x="4648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7" name="椭圆 86"/>
              <p:cNvSpPr>
                <a:spLocks noChangeAspect="1"/>
              </p:cNvSpPr>
              <p:nvPr/>
            </p:nvSpPr>
            <p:spPr>
              <a:xfrm>
                <a:off x="5358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8" name="椭圆 87"/>
              <p:cNvSpPr>
                <a:spLocks noChangeAspect="1"/>
              </p:cNvSpPr>
              <p:nvPr/>
            </p:nvSpPr>
            <p:spPr>
              <a:xfrm>
                <a:off x="6068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89" name="椭圆 88"/>
              <p:cNvSpPr>
                <a:spLocks noChangeAspect="1"/>
              </p:cNvSpPr>
              <p:nvPr/>
            </p:nvSpPr>
            <p:spPr>
              <a:xfrm>
                <a:off x="6776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0" name="椭圆 89"/>
              <p:cNvSpPr>
                <a:spLocks noChangeAspect="1"/>
              </p:cNvSpPr>
              <p:nvPr/>
            </p:nvSpPr>
            <p:spPr>
              <a:xfrm>
                <a:off x="7486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1" name="椭圆 90"/>
              <p:cNvSpPr>
                <a:spLocks noChangeAspect="1"/>
              </p:cNvSpPr>
              <p:nvPr/>
            </p:nvSpPr>
            <p:spPr>
              <a:xfrm>
                <a:off x="8193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2" name="椭圆 91"/>
              <p:cNvSpPr>
                <a:spLocks noChangeAspect="1"/>
              </p:cNvSpPr>
              <p:nvPr/>
            </p:nvSpPr>
            <p:spPr>
              <a:xfrm>
                <a:off x="8903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3" name="椭圆 92"/>
              <p:cNvSpPr>
                <a:spLocks noChangeAspect="1"/>
              </p:cNvSpPr>
              <p:nvPr/>
            </p:nvSpPr>
            <p:spPr>
              <a:xfrm>
                <a:off x="9613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4" name="椭圆 93"/>
              <p:cNvSpPr>
                <a:spLocks noChangeAspect="1"/>
              </p:cNvSpPr>
              <p:nvPr/>
            </p:nvSpPr>
            <p:spPr>
              <a:xfrm>
                <a:off x="10321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5" name="椭圆 94"/>
              <p:cNvSpPr>
                <a:spLocks noChangeAspect="1"/>
              </p:cNvSpPr>
              <p:nvPr/>
            </p:nvSpPr>
            <p:spPr>
              <a:xfrm>
                <a:off x="11031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6" name="椭圆 95"/>
              <p:cNvSpPr>
                <a:spLocks noChangeAspect="1"/>
              </p:cNvSpPr>
              <p:nvPr/>
            </p:nvSpPr>
            <p:spPr>
              <a:xfrm>
                <a:off x="11738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7" name="椭圆 96"/>
              <p:cNvSpPr>
                <a:spLocks noChangeAspect="1"/>
              </p:cNvSpPr>
              <p:nvPr/>
            </p:nvSpPr>
            <p:spPr>
              <a:xfrm>
                <a:off x="12448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8" name="椭圆 97"/>
              <p:cNvSpPr>
                <a:spLocks noChangeAspect="1"/>
              </p:cNvSpPr>
              <p:nvPr/>
            </p:nvSpPr>
            <p:spPr>
              <a:xfrm>
                <a:off x="13158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99" name="椭圆 98"/>
              <p:cNvSpPr>
                <a:spLocks noChangeAspect="1"/>
              </p:cNvSpPr>
              <p:nvPr/>
            </p:nvSpPr>
            <p:spPr>
              <a:xfrm>
                <a:off x="13866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0" name="椭圆 99"/>
              <p:cNvSpPr>
                <a:spLocks noChangeAspect="1"/>
              </p:cNvSpPr>
              <p:nvPr/>
            </p:nvSpPr>
            <p:spPr>
              <a:xfrm>
                <a:off x="14576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1" name="椭圆 100"/>
              <p:cNvSpPr>
                <a:spLocks noChangeAspect="1"/>
              </p:cNvSpPr>
              <p:nvPr/>
            </p:nvSpPr>
            <p:spPr>
              <a:xfrm>
                <a:off x="15286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2" name="椭圆 101"/>
              <p:cNvSpPr>
                <a:spLocks noChangeAspect="1"/>
              </p:cNvSpPr>
              <p:nvPr/>
            </p:nvSpPr>
            <p:spPr>
              <a:xfrm>
                <a:off x="15993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3" name="椭圆 102"/>
              <p:cNvSpPr>
                <a:spLocks noChangeAspect="1"/>
              </p:cNvSpPr>
              <p:nvPr/>
            </p:nvSpPr>
            <p:spPr>
              <a:xfrm>
                <a:off x="16703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4" name="椭圆 103"/>
              <p:cNvSpPr>
                <a:spLocks noChangeAspect="1"/>
              </p:cNvSpPr>
              <p:nvPr/>
            </p:nvSpPr>
            <p:spPr>
              <a:xfrm>
                <a:off x="17411" y="2884"/>
                <a:ext cx="567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>
                <a:off x="18121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>
                <a:off x="18831" y="2884"/>
                <a:ext cx="565" cy="5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buFontTx/>
                  <a:buNone/>
                  <a:defRPr/>
                </a:pPr>
                <a:endParaRPr lang="zh-CN" altLang="en-US" noProof="1"/>
              </a:p>
            </p:txBody>
          </p:sp>
        </p:grpSp>
      </p:grpSp>
      <p:sp>
        <p:nvSpPr>
          <p:cNvPr id="145" name="文本框 144"/>
          <p:cNvSpPr txBox="1"/>
          <p:nvPr/>
        </p:nvSpPr>
        <p:spPr>
          <a:xfrm>
            <a:off x="396484" y="855604"/>
            <a:ext cx="206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/>
              <a:t>不仅是老师，更是老校友</a:t>
            </a:r>
            <a:endParaRPr lang="zh-CN" altLang="en-US" sz="12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-26433890" y="1918470"/>
            <a:ext cx="26091209" cy="2382307"/>
            <a:chOff x="-26447887" y="1729649"/>
            <a:chExt cx="26091209" cy="2382307"/>
          </a:xfrm>
        </p:grpSpPr>
        <p:pic>
          <p:nvPicPr>
            <p:cNvPr id="137" name="Picture 2" descr="https://timgsa.baidu.com/timg?image&amp;quality=80&amp;size=b9999_10000&amp;sec=1544540446051&amp;di=15c1ab26b7df09d669892c9d845ddab2&amp;imgtype=0&amp;src=http%3A%2F%2Fnews.youth.cn%2Fgn%2F201709%2FW020170915305322335463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522049" y="2117308"/>
              <a:ext cx="3768530" cy="195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http://www.austarstudy.com/upload/school/1492384109153450415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574804" y="2117308"/>
              <a:ext cx="2941031" cy="198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8" descr="http://liuxue.xdf.cn/blog/fuyu/blog/201504/W02015040244197497877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424498" y="2117308"/>
              <a:ext cx="2737970" cy="198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https://timgsa.baidu.com/timg?image&amp;quality=80&amp;size=b9999_10000&amp;sec=1544544168380&amp;di=9a2055d3b4d03175225c6f79e137a45f&amp;imgtype=0&amp;src=http%3A%2F%2F5b0988e595225.cdn.sohucs.com%2Fimages%2F20180612%2F550cbc8547804dfb9c7d80fb69cee600.jpe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089387" y="2127891"/>
              <a:ext cx="3547388" cy="1977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6" descr="https://timgsa.baidu.com/timg?image&amp;quality=80&amp;size=b9999_10000&amp;sec=1544544546568&amp;di=069fe413e82e5f967f43eedddecd825e&amp;imgtype=0&amp;src=http%3A%2F%2Fwww.compassedu.hk%2Ftpl%2Fbigshow%2Fimg%2Faimage%2F1317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268367" y="2127891"/>
              <a:ext cx="3006706" cy="1984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8" descr="https://timgsa.baidu.com/timg?image&amp;quality=80&amp;size=b9999_10000&amp;sec=1544545364900&amp;di=9208b41daa129a09ef39b59f48c96b90&amp;imgtype=0&amp;src=http%3A%2F%2Fmba.eol.cn%2Fmba_dong_tai%2F201806%2FW020180622576873590541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339308" y="2107292"/>
              <a:ext cx="2982630" cy="1958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8" descr="https://timgsa.baidu.com/timg?image&amp;quality=80&amp;size=b9999_10000&amp;sec=1544545364900&amp;di=9208b41daa129a09ef39b59f48c96b90&amp;imgtype=0&amp;src=http%3A%2F%2Fmba.eol.cn%2Fmba_dong_tai%2F201806%2FW020180622576873590541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447887" y="2143035"/>
              <a:ext cx="2998749" cy="1968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" descr="https://timgsa.baidu.com/timg?image&amp;quality=80&amp;size=b9999_10000&amp;sec=1544545746710&amp;di=cb85dd27ae28288bd3d7732c1cda3e2e&amp;imgtype=0&amp;src=http%3A%2F%2Fwww.y-peng.com%2Fuploadfile%2F2016%2F0406%2F20160406015510246.gi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633151" y="2116853"/>
              <a:ext cx="3169118" cy="195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本框 1"/>
            <p:cNvSpPr txBox="1"/>
            <p:nvPr/>
          </p:nvSpPr>
          <p:spPr>
            <a:xfrm>
              <a:off x="-2968471" y="1729650"/>
              <a:ext cx="24101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1993-1997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北京科技大学 </a:t>
              </a:r>
              <a:r>
                <a:rPr lang="en-US" altLang="zh-CN" sz="1200" dirty="0" smtClean="0">
                  <a:solidFill>
                    <a:schemeClr val="bg1"/>
                  </a:solidFill>
                </a:rPr>
                <a:t>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本科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-6258201" y="1729649"/>
              <a:ext cx="2825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1997-2002</a:t>
              </a:r>
              <a:r>
                <a:rPr lang="zh-CN" altLang="en-US" sz="1200" dirty="0">
                  <a:solidFill>
                    <a:schemeClr val="bg1"/>
                  </a:solidFill>
                </a:rPr>
                <a:t>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 北京航空航天大学  博士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-9773606" y="1729649"/>
              <a:ext cx="28254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2003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香港理工大学  助理研究员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8" name="文本框 147"/>
            <p:cNvSpPr txBox="1"/>
            <p:nvPr/>
          </p:nvSpPr>
          <p:spPr>
            <a:xfrm>
              <a:off x="-13483539" y="1729649"/>
              <a:ext cx="29496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2004-2006  </a:t>
              </a:r>
              <a:r>
                <a:rPr lang="zh-CN" altLang="en-US" sz="1200" dirty="0">
                  <a:solidFill>
                    <a:schemeClr val="bg1"/>
                  </a:solidFill>
                </a:rPr>
                <a:t>澳大利亚斯文本大学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博士后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-16457531" y="1729649"/>
              <a:ext cx="28040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2006-2007  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荷兰格罗宁根大学  博士后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0" name="文本框 149"/>
            <p:cNvSpPr txBox="1"/>
            <p:nvPr/>
          </p:nvSpPr>
          <p:spPr>
            <a:xfrm>
              <a:off x="-19502318" y="1729649"/>
              <a:ext cx="23732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2007-2009  </a:t>
              </a:r>
              <a:r>
                <a:rPr lang="zh-CN" altLang="en-US" sz="1200" dirty="0">
                  <a:solidFill>
                    <a:schemeClr val="bg1"/>
                  </a:solidFill>
                </a:rPr>
                <a:t>北京交通大学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 讲师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-23073837" y="1729649"/>
              <a:ext cx="2617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</a:rPr>
                <a:t>2013-2014  </a:t>
              </a:r>
              <a:r>
                <a:rPr lang="zh-CN" altLang="en-US" sz="1200" dirty="0">
                  <a:solidFill>
                    <a:schemeClr val="bg1"/>
                  </a:solidFill>
                </a:rPr>
                <a:t>美国普渡大学 </a:t>
              </a:r>
              <a:r>
                <a:rPr lang="zh-CN" altLang="en-US" sz="1200" dirty="0" smtClean="0">
                  <a:solidFill>
                    <a:schemeClr val="bg1"/>
                  </a:solidFill>
                </a:rPr>
                <a:t>访问学者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-26257336" y="1729649"/>
              <a:ext cx="261764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</a:rPr>
                <a:t>2009.—2014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zh-CN" altLang="en-US" sz="1100" dirty="0">
                  <a:solidFill>
                    <a:schemeClr val="bg1"/>
                  </a:solidFill>
                </a:rPr>
                <a:t>北京科技大学 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副教授</a:t>
              </a:r>
              <a:endParaRPr lang="en-US" altLang="zh-CN" sz="1100" dirty="0" smtClean="0">
                <a:solidFill>
                  <a:schemeClr val="bg1"/>
                </a:solidFill>
              </a:endParaRPr>
            </a:p>
            <a:p>
              <a:r>
                <a:rPr lang="en-US" altLang="zh-CN" sz="1100" dirty="0" smtClean="0">
                  <a:solidFill>
                    <a:schemeClr val="bg1"/>
                  </a:solidFill>
                </a:rPr>
                <a:t>2014.—</a:t>
              </a:r>
              <a:r>
                <a:rPr lang="zh-CN" altLang="en-US" sz="1100" dirty="0">
                  <a:solidFill>
                    <a:schemeClr val="bg1"/>
                  </a:solidFill>
                </a:rPr>
                <a:t>现在 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北京科技大学 教授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3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9.87654E-7 L 3.21909 -9.87654E-7 " pathEditMode="relative" rAng="0" ptsTypes="AA">
                                      <p:cBhvr>
                                        <p:cTn id="11" dur="2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55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93151" y="148353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科研水平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论文及著作发表</a:t>
            </a:r>
          </a:p>
          <a:p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2983109" y="2812501"/>
            <a:ext cx="1048984" cy="1565212"/>
            <a:chOff x="4388349" y="4209486"/>
            <a:chExt cx="1274360" cy="1700975"/>
          </a:xfrm>
        </p:grpSpPr>
        <p:sp>
          <p:nvSpPr>
            <p:cNvPr id="16" name="矩形 15"/>
            <p:cNvSpPr/>
            <p:nvPr/>
          </p:nvSpPr>
          <p:spPr>
            <a:xfrm>
              <a:off x="4470217" y="4680919"/>
              <a:ext cx="648072" cy="1229542"/>
            </a:xfrm>
            <a:prstGeom prst="rect">
              <a:avLst/>
            </a:prstGeom>
            <a:gradFill rotWithShape="1">
              <a:gsLst>
                <a:gs pos="0">
                  <a:srgbClr val="B01513">
                    <a:tint val="98000"/>
                    <a:lumMod val="114000"/>
                  </a:srgbClr>
                </a:gs>
                <a:gs pos="100000">
                  <a:srgbClr val="B01513">
                    <a:shade val="90000"/>
                    <a:lumMod val="84000"/>
                  </a:srgbClr>
                </a:gs>
              </a:gsLst>
              <a:lin ang="5400000" scaled="0"/>
            </a:gradFill>
            <a:ln w="9525" cap="rnd" cmpd="sng" algn="ctr">
              <a:solidFill>
                <a:srgbClr val="B01513"/>
              </a:solidFill>
              <a:prstDash val="solid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388349" y="4209486"/>
              <a:ext cx="1274360" cy="434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项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422554" y="3514388"/>
            <a:ext cx="875921" cy="1021204"/>
            <a:chOff x="7828720" y="4988760"/>
            <a:chExt cx="1000544" cy="1066749"/>
          </a:xfrm>
        </p:grpSpPr>
        <p:sp>
          <p:nvSpPr>
            <p:cNvPr id="19" name="矩形 18"/>
            <p:cNvSpPr/>
            <p:nvPr/>
          </p:nvSpPr>
          <p:spPr>
            <a:xfrm>
              <a:off x="7828720" y="5444449"/>
              <a:ext cx="648072" cy="611060"/>
            </a:xfrm>
            <a:prstGeom prst="rect">
              <a:avLst/>
            </a:prstGeom>
            <a:gradFill rotWithShape="1">
              <a:gsLst>
                <a:gs pos="0">
                  <a:srgbClr val="B01513">
                    <a:tint val="98000"/>
                    <a:lumMod val="114000"/>
                  </a:srgbClr>
                </a:gs>
                <a:gs pos="100000">
                  <a:srgbClr val="B01513">
                    <a:shade val="90000"/>
                    <a:lumMod val="84000"/>
                  </a:srgbClr>
                </a:gs>
              </a:gsLst>
              <a:lin ang="5400000" scaled="0"/>
            </a:gradFill>
            <a:ln w="9525" cap="rnd" cmpd="sng" algn="ctr">
              <a:solidFill>
                <a:srgbClr val="B01513"/>
              </a:solidFill>
              <a:prstDash val="solid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28720" y="4988760"/>
              <a:ext cx="1000544" cy="417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项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959110" y="3673021"/>
            <a:ext cx="760974" cy="865361"/>
            <a:chOff x="3254352" y="5257144"/>
            <a:chExt cx="882424" cy="827959"/>
          </a:xfrm>
        </p:grpSpPr>
        <p:sp>
          <p:nvSpPr>
            <p:cNvPr id="22" name="矩形 21"/>
            <p:cNvSpPr/>
            <p:nvPr/>
          </p:nvSpPr>
          <p:spPr>
            <a:xfrm>
              <a:off x="3254352" y="5683100"/>
              <a:ext cx="648072" cy="402003"/>
            </a:xfrm>
            <a:prstGeom prst="rect">
              <a:avLst/>
            </a:prstGeom>
            <a:gradFill rotWithShape="1">
              <a:gsLst>
                <a:gs pos="0">
                  <a:srgbClr val="B01513">
                    <a:tint val="98000"/>
                    <a:lumMod val="114000"/>
                  </a:srgbClr>
                </a:gs>
                <a:gs pos="100000">
                  <a:srgbClr val="B01513">
                    <a:shade val="90000"/>
                    <a:lumMod val="84000"/>
                  </a:srgbClr>
                </a:gs>
              </a:gsLst>
              <a:lin ang="5400000" scaled="0"/>
            </a:gradFill>
            <a:ln w="9525" cap="rnd" cmpd="sng" algn="ctr">
              <a:solidFill>
                <a:srgbClr val="B01513"/>
              </a:solidFill>
              <a:prstDash val="solid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263790" y="5257144"/>
              <a:ext cx="872986" cy="382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zh-CN" altLang="en-US" sz="2000" b="1" kern="0" dirty="0">
                  <a:latin typeface="Century Gothic" panose="020B0502020202020204"/>
                </a:rPr>
                <a:t>部</a:t>
              </a:r>
              <a:endPara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anose="020B0502020202020204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076724" y="1538045"/>
            <a:ext cx="1266255" cy="2873364"/>
            <a:chOff x="6506714" y="2707620"/>
            <a:chExt cx="1626151" cy="3223540"/>
          </a:xfrm>
        </p:grpSpPr>
        <p:sp>
          <p:nvSpPr>
            <p:cNvPr id="25" name="矩形 24"/>
            <p:cNvSpPr/>
            <p:nvPr/>
          </p:nvSpPr>
          <p:spPr>
            <a:xfrm>
              <a:off x="6826227" y="3210559"/>
              <a:ext cx="648072" cy="2720601"/>
            </a:xfrm>
            <a:prstGeom prst="rect">
              <a:avLst/>
            </a:prstGeom>
            <a:gradFill rotWithShape="1">
              <a:gsLst>
                <a:gs pos="0">
                  <a:srgbClr val="B01513">
                    <a:tint val="98000"/>
                    <a:lumMod val="114000"/>
                  </a:srgbClr>
                </a:gs>
                <a:gs pos="100000">
                  <a:srgbClr val="B01513">
                    <a:shade val="90000"/>
                    <a:lumMod val="84000"/>
                  </a:srgbClr>
                </a:gs>
              </a:gsLst>
              <a:lin ang="5400000" scaled="0"/>
            </a:gradFill>
            <a:ln w="9525" cap="rnd" cmpd="sng" algn="ctr">
              <a:solidFill>
                <a:srgbClr val="B01513"/>
              </a:solidFill>
              <a:prstDash val="solid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06714" y="2707620"/>
              <a:ext cx="1626151" cy="448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70</a:t>
              </a: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余篇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03634" y="1144823"/>
            <a:ext cx="1261380" cy="3148826"/>
            <a:chOff x="5398558" y="2318738"/>
            <a:chExt cx="1671782" cy="3487775"/>
          </a:xfrm>
        </p:grpSpPr>
        <p:sp>
          <p:nvSpPr>
            <p:cNvPr id="28" name="矩形 27"/>
            <p:cNvSpPr/>
            <p:nvPr/>
          </p:nvSpPr>
          <p:spPr>
            <a:xfrm>
              <a:off x="5648222" y="2798724"/>
              <a:ext cx="648072" cy="3007789"/>
            </a:xfrm>
            <a:prstGeom prst="rect">
              <a:avLst/>
            </a:prstGeom>
            <a:gradFill rotWithShape="1">
              <a:gsLst>
                <a:gs pos="0">
                  <a:srgbClr val="B01513">
                    <a:tint val="98000"/>
                    <a:lumMod val="114000"/>
                  </a:srgbClr>
                </a:gs>
                <a:gs pos="100000">
                  <a:srgbClr val="B01513">
                    <a:shade val="90000"/>
                    <a:lumMod val="84000"/>
                  </a:srgbClr>
                </a:gs>
              </a:gsLst>
              <a:lin ang="5400000" scaled="0"/>
            </a:gradFill>
            <a:ln w="9525" cap="rnd" cmpd="sng" algn="ctr">
              <a:solidFill>
                <a:srgbClr val="B01513"/>
              </a:solidFill>
              <a:prstDash val="solid"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398558" y="2318738"/>
              <a:ext cx="1671782" cy="443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</a:rPr>
                <a:t>余篇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14299" y="1086651"/>
            <a:ext cx="2309377" cy="1202440"/>
            <a:chOff x="737075" y="2563805"/>
            <a:chExt cx="2309377" cy="1202440"/>
          </a:xfrm>
        </p:grpSpPr>
        <p:sp>
          <p:nvSpPr>
            <p:cNvPr id="31" name="云形标注 30"/>
            <p:cNvSpPr/>
            <p:nvPr/>
          </p:nvSpPr>
          <p:spPr>
            <a:xfrm rot="20859104" flipH="1">
              <a:off x="737075" y="2563805"/>
              <a:ext cx="2309377" cy="1202440"/>
            </a:xfrm>
            <a:prstGeom prst="cloudCallout">
              <a:avLst>
                <a:gd name="adj1" fmla="val -59299"/>
                <a:gd name="adj2" fmla="val 90533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49616" y="2939147"/>
              <a:ext cx="1725121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宋体" panose="02010600030101010101" pitchFamily="2" charset="-122"/>
                  <a:cs typeface="+mn-cs"/>
                </a:rPr>
                <a:t>他引</a:t>
              </a: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1700</a:t>
              </a: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entury Gothic" panose="020B0502020202020204"/>
                  <a:ea typeface="宋体" panose="02010600030101010101" pitchFamily="2" charset="-122"/>
                  <a:cs typeface="+mn-cs"/>
                </a:rPr>
                <a:t>余次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-1972214" y="4293111"/>
            <a:ext cx="12817424" cy="46361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1" lang="zh-CN" altLang="en-US" sz="2400"/>
          </a:p>
        </p:txBody>
      </p:sp>
      <p:sp>
        <p:nvSpPr>
          <p:cNvPr id="34" name="文本框 33"/>
          <p:cNvSpPr txBox="1"/>
          <p:nvPr/>
        </p:nvSpPr>
        <p:spPr>
          <a:xfrm>
            <a:off x="1944204" y="4536346"/>
            <a:ext cx="82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译著</a:t>
            </a:r>
            <a:endParaRPr lang="zh-CN" altLang="en-US" sz="20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81355" y="4411409"/>
            <a:ext cx="751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软著</a:t>
            </a:r>
            <a:endParaRPr lang="zh-CN" altLang="en-US" sz="20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62969" y="441829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Century Gothic" panose="020B0502020202020204"/>
              </a:rPr>
              <a:t>学术论文</a:t>
            </a:r>
            <a:endParaRPr lang="zh-CN" altLang="en-US" sz="2000" b="1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81938" y="4441650"/>
            <a:ext cx="98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SCI/EI</a:t>
            </a:r>
            <a:endParaRPr lang="zh-CN" altLang="en-US" sz="20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382851" y="4536066"/>
            <a:ext cx="82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专利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885416" y="2840510"/>
            <a:ext cx="2309377" cy="1202440"/>
            <a:chOff x="3885416" y="2939638"/>
            <a:chExt cx="2309377" cy="1202440"/>
          </a:xfrm>
        </p:grpSpPr>
        <p:sp>
          <p:nvSpPr>
            <p:cNvPr id="40" name="云形标注 39"/>
            <p:cNvSpPr/>
            <p:nvPr/>
          </p:nvSpPr>
          <p:spPr>
            <a:xfrm rot="20765527" flipH="1">
              <a:off x="3885416" y="2939638"/>
              <a:ext cx="2309377" cy="1202440"/>
            </a:xfrm>
            <a:prstGeom prst="cloudCallout">
              <a:avLst>
                <a:gd name="adj1" fmla="val 45623"/>
                <a:gd name="adj2" fmla="val 102166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405612" y="3329655"/>
              <a:ext cx="1333169" cy="4001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kern="0" dirty="0" smtClean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成果丰硕</a:t>
              </a:r>
              <a:endPara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1E5155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86841" y="1536681"/>
            <a:ext cx="4508436" cy="2585865"/>
            <a:chOff x="2186841" y="1536681"/>
            <a:chExt cx="4508436" cy="2585865"/>
          </a:xfrm>
        </p:grpSpPr>
        <p:grpSp>
          <p:nvGrpSpPr>
            <p:cNvPr id="42" name="组合 41"/>
            <p:cNvGrpSpPr/>
            <p:nvPr/>
          </p:nvGrpSpPr>
          <p:grpSpPr>
            <a:xfrm>
              <a:off x="2186841" y="1536681"/>
              <a:ext cx="4508436" cy="2585865"/>
              <a:chOff x="2249345" y="1736983"/>
              <a:chExt cx="4508436" cy="2585865"/>
            </a:xfrm>
          </p:grpSpPr>
          <p:sp>
            <p:nvSpPr>
              <p:cNvPr id="43" name="云形标注 42"/>
              <p:cNvSpPr/>
              <p:nvPr/>
            </p:nvSpPr>
            <p:spPr>
              <a:xfrm>
                <a:off x="2249345" y="1736983"/>
                <a:ext cx="4508436" cy="2585865"/>
              </a:xfrm>
              <a:prstGeom prst="cloudCallout">
                <a:avLst>
                  <a:gd name="adj1" fmla="val -5415"/>
                  <a:gd name="adj2" fmla="val 82695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kern="0">
                  <a:solidFill>
                    <a:prstClr val="black"/>
                  </a:solidFill>
                  <a:latin typeface="Century Gothic" panose="020B0502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2708900" y="2814787"/>
                <a:ext cx="133341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软件测试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680987" y="2725836"/>
                <a:ext cx="1447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服务计算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3485465" y="1965861"/>
              <a:ext cx="15009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高水平期刊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668948" y="3150473"/>
              <a:ext cx="12705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热门领域？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714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46322" y="951642"/>
            <a:ext cx="24060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主持完成国家自然科学</a:t>
            </a:r>
            <a:r>
              <a:rPr lang="zh-CN" altLang="en-US" sz="1400" dirty="0" smtClean="0">
                <a:latin typeface="+mn-ea"/>
              </a:rPr>
              <a:t>基金等 </a:t>
            </a:r>
            <a:r>
              <a:rPr lang="zh-CN" altLang="en-US" b="1" dirty="0">
                <a:solidFill>
                  <a:srgbClr val="F13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十余项 </a:t>
            </a:r>
            <a:r>
              <a:rPr lang="zh-CN" altLang="en-US" sz="1400" dirty="0">
                <a:latin typeface="+mn-ea"/>
              </a:rPr>
              <a:t>研究</a:t>
            </a:r>
            <a:r>
              <a:rPr lang="zh-CN" altLang="en-US" sz="1400" dirty="0">
                <a:latin typeface="+mn-ea"/>
              </a:rPr>
              <a:t>课题</a:t>
            </a:r>
            <a:endParaRPr lang="zh-CN" altLang="en-US" sz="1400" dirty="0">
              <a:latin typeface="+mn-ea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707904" y="541342"/>
          <a:ext cx="5093810" cy="42117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95288">
                  <a:extLst>
                    <a:ext uri="{9D8B030D-6E8A-4147-A177-3AD203B41FA5}">
                      <a16:colId xmlns:a16="http://schemas.microsoft.com/office/drawing/2014/main" val="3793686835"/>
                    </a:ext>
                  </a:extLst>
                </a:gridCol>
                <a:gridCol w="1350150">
                  <a:extLst>
                    <a:ext uri="{9D8B030D-6E8A-4147-A177-3AD203B41FA5}">
                      <a16:colId xmlns:a16="http://schemas.microsoft.com/office/drawing/2014/main" val="4160691224"/>
                    </a:ext>
                  </a:extLst>
                </a:gridCol>
                <a:gridCol w="1674186">
                  <a:extLst>
                    <a:ext uri="{9D8B030D-6E8A-4147-A177-3AD203B41FA5}">
                      <a16:colId xmlns:a16="http://schemas.microsoft.com/office/drawing/2014/main" val="4195884596"/>
                    </a:ext>
                  </a:extLst>
                </a:gridCol>
                <a:gridCol w="486054">
                  <a:extLst>
                    <a:ext uri="{9D8B030D-6E8A-4147-A177-3AD203B41FA5}">
                      <a16:colId xmlns:a16="http://schemas.microsoft.com/office/drawing/2014/main" val="2305797704"/>
                    </a:ext>
                  </a:extLst>
                </a:gridCol>
                <a:gridCol w="672263">
                  <a:extLst>
                    <a:ext uri="{9D8B030D-6E8A-4147-A177-3AD203B41FA5}">
                      <a16:colId xmlns:a16="http://schemas.microsoft.com/office/drawing/2014/main" val="2833257100"/>
                    </a:ext>
                  </a:extLst>
                </a:gridCol>
                <a:gridCol w="515869">
                  <a:extLst>
                    <a:ext uri="{9D8B030D-6E8A-4147-A177-3AD203B41FA5}">
                      <a16:colId xmlns:a16="http://schemas.microsoft.com/office/drawing/2014/main" val="1666932469"/>
                    </a:ext>
                  </a:extLst>
                </a:gridCol>
              </a:tblGrid>
              <a:tr h="37290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 smtClean="0"/>
                        <a:t>序号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类别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名称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经费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起止年月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责任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42209616"/>
                  </a:ext>
                </a:extLst>
              </a:tr>
              <a:tr h="80008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1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中央高校基本科研业务费</a:t>
                      </a:r>
                      <a:r>
                        <a:rPr lang="zh-CN" altLang="en-US" sz="1200" kern="1200" dirty="0" smtClean="0"/>
                        <a:t>专项资金资助项目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基于服务网络的</a:t>
                      </a:r>
                      <a:r>
                        <a:rPr lang="zh-CN" altLang="en-US" sz="1200" kern="1200" dirty="0" smtClean="0"/>
                        <a:t>适应性</a:t>
                      </a:r>
                      <a:r>
                        <a:rPr lang="zh-CN" altLang="en-US" sz="1200" kern="1200" dirty="0"/>
                        <a:t>与可重构电子信息系统集成方法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5</a:t>
                      </a:r>
                      <a:r>
                        <a:rPr lang="zh-CN" altLang="en-US" sz="1200" kern="1200"/>
                        <a:t>万元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2017/12-2018/12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主持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1249264"/>
                  </a:ext>
                </a:extLst>
              </a:tr>
              <a:tr h="37290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2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装备预研重点实验室基金项目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保密项目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保密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2017/07-2019/07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主持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891719264"/>
                  </a:ext>
                </a:extLst>
              </a:tr>
              <a:tr h="641307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3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航空科学基金项目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面向航空嵌入式软件的变异测试框架与优化技</a:t>
                      </a:r>
                      <a:br>
                        <a:rPr lang="zh-CN" altLang="en-US" sz="1200" kern="1200" dirty="0"/>
                      </a:br>
                      <a:r>
                        <a:rPr lang="zh-CN" altLang="en-US" sz="1200" kern="1200" dirty="0" smtClean="0"/>
                        <a:t>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12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2016/10-2018/10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65864566"/>
                  </a:ext>
                </a:extLst>
              </a:tr>
              <a:tr h="482531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altLang="zh-CN" sz="1200" kern="120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北京市自然科学基金项目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模型驱动的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SOA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软件测试与监控技术研究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18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2016/01-2018/12</a:t>
                      </a:r>
                      <a:endParaRPr lang="en-US" altLang="zh-CN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主持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834622062"/>
                  </a:ext>
                </a:extLst>
              </a:tr>
              <a:tr h="418168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5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广州云宏信息科技股份有限公司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云计算基础架构技术研究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5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2014/07-2015/02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242883388"/>
                  </a:ext>
                </a:extLst>
              </a:tr>
              <a:tr h="641307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6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北京交通大学人才引进基金项目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软件失效模式及其新型的适应性随机测试算法研究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2007/09-2009/09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789492377"/>
                  </a:ext>
                </a:extLst>
              </a:tr>
              <a:tr h="482531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7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北京市优秀人才培养资助项目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高效新型的</a:t>
                      </a:r>
                      <a:r>
                        <a:rPr lang="en-US" altLang="zh-CN" sz="1200" kern="1200" dirty="0"/>
                        <a:t>SOA</a:t>
                      </a:r>
                      <a:r>
                        <a:rPr lang="zh-CN" altLang="en-US" sz="1200" kern="1200" dirty="0"/>
                        <a:t>软件测试技术与工具研究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4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2013/01-2014/12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27860833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-1260647" y="5556771"/>
          <a:ext cx="4590509" cy="41636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041">
                  <a:extLst>
                    <a:ext uri="{9D8B030D-6E8A-4147-A177-3AD203B41FA5}">
                      <a16:colId xmlns:a16="http://schemas.microsoft.com/office/drawing/2014/main" val="379368683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4160691224"/>
                    </a:ext>
                  </a:extLst>
                </a:gridCol>
                <a:gridCol w="1242138">
                  <a:extLst>
                    <a:ext uri="{9D8B030D-6E8A-4147-A177-3AD203B41FA5}">
                      <a16:colId xmlns:a16="http://schemas.microsoft.com/office/drawing/2014/main" val="4195884596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305797704"/>
                    </a:ext>
                  </a:extLst>
                </a:gridCol>
                <a:gridCol w="702078">
                  <a:extLst>
                    <a:ext uri="{9D8B030D-6E8A-4147-A177-3AD203B41FA5}">
                      <a16:colId xmlns:a16="http://schemas.microsoft.com/office/drawing/2014/main" val="28332571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666932469"/>
                    </a:ext>
                  </a:extLst>
                </a:gridCol>
              </a:tblGrid>
              <a:tr h="47815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 smtClean="0"/>
                        <a:t>序号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类别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名称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经费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起止年月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责任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42209616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altLang="zh-CN" sz="1200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国家自然科学基金项目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基于可变性管理的适应性</a:t>
                      </a:r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Web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服务组装方法研究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19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2010/01-2012/12</a:t>
                      </a:r>
                      <a:endParaRPr lang="en-US" altLang="zh-CN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主持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1249264"/>
                  </a:ext>
                </a:extLst>
              </a:tr>
              <a:tr h="73866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9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中国科学院软件研究所计算机科学国家重点实验室开放课题基金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面向</a:t>
                      </a:r>
                      <a:r>
                        <a:rPr lang="en-US" altLang="zh-CN" sz="1200" kern="1200" dirty="0"/>
                        <a:t>Web</a:t>
                      </a:r>
                      <a:r>
                        <a:rPr lang="zh-CN" altLang="en-US" sz="1200" kern="1200" dirty="0"/>
                        <a:t>服务及其组合的蜕变测试技术与框架研究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10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2011/01-2012/12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891719264"/>
                  </a:ext>
                </a:extLst>
              </a:tr>
              <a:tr h="59159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10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教育部留学回国人员科研启动基金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基于输入域的软件失效模式识别及分布研究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2008/09-2010/08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主持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65864566"/>
                  </a:ext>
                </a:extLst>
              </a:tr>
              <a:tr h="59159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11</a:t>
                      </a:r>
                      <a:endParaRPr lang="en-US" altLang="zh-CN" sz="1200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北京市自然科学基金项目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蜕变测试应用于服务组装的若干关键问题研究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11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2011/01-2013/12</a:t>
                      </a:r>
                      <a:endParaRPr lang="en-US" altLang="zh-CN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主持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834622062"/>
                  </a:ext>
                </a:extLst>
              </a:tr>
              <a:tr h="60393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12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教育部博士点基金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嵌入式软件设计验证与评估若干关键问题研究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6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2010/01-2012/12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参加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242883388"/>
                  </a:ext>
                </a:extLst>
              </a:tr>
              <a:tr h="60393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13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教育部博士点新教师基金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Web</a:t>
                      </a:r>
                      <a:r>
                        <a:rPr lang="zh-CN" altLang="en-US" sz="1200" kern="1200" dirty="0"/>
                        <a:t>服务组装中增量及声明式事务管理机制研究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3.6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2009/01-2011/12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537891507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3913964" y="5565291"/>
          <a:ext cx="4590511" cy="416365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007">
                  <a:extLst>
                    <a:ext uri="{9D8B030D-6E8A-4147-A177-3AD203B41FA5}">
                      <a16:colId xmlns:a16="http://schemas.microsoft.com/office/drawing/2014/main" val="3793686835"/>
                    </a:ext>
                  </a:extLst>
                </a:gridCol>
                <a:gridCol w="1178606">
                  <a:extLst>
                    <a:ext uri="{9D8B030D-6E8A-4147-A177-3AD203B41FA5}">
                      <a16:colId xmlns:a16="http://schemas.microsoft.com/office/drawing/2014/main" val="4160691224"/>
                    </a:ext>
                  </a:extLst>
                </a:gridCol>
                <a:gridCol w="1251665">
                  <a:extLst>
                    <a:ext uri="{9D8B030D-6E8A-4147-A177-3AD203B41FA5}">
                      <a16:colId xmlns:a16="http://schemas.microsoft.com/office/drawing/2014/main" val="4195884596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305797704"/>
                    </a:ext>
                  </a:extLst>
                </a:gridCol>
                <a:gridCol w="650789">
                  <a:extLst>
                    <a:ext uri="{9D8B030D-6E8A-4147-A177-3AD203B41FA5}">
                      <a16:colId xmlns:a16="http://schemas.microsoft.com/office/drawing/2014/main" val="2833257100"/>
                    </a:ext>
                  </a:extLst>
                </a:gridCol>
                <a:gridCol w="473372">
                  <a:extLst>
                    <a:ext uri="{9D8B030D-6E8A-4147-A177-3AD203B41FA5}">
                      <a16:colId xmlns:a16="http://schemas.microsoft.com/office/drawing/2014/main" val="1666932469"/>
                    </a:ext>
                  </a:extLst>
                </a:gridCol>
              </a:tblGrid>
              <a:tr h="478152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 smtClean="0"/>
                        <a:t>序号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类别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名称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经费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起止年月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责任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42209616"/>
                  </a:ext>
                </a:extLst>
              </a:tr>
              <a:tr h="55578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14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澳大利亚研究委员会创新项目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200" kern="1200"/>
                        <a:t>Fault Based Test Case Generation for Software</a:t>
                      </a:r>
                      <a:endParaRPr 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15</a:t>
                      </a:r>
                      <a:r>
                        <a:rPr lang="zh-CN" altLang="en-US" sz="1200" kern="1200" dirty="0"/>
                        <a:t>万澳元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2004-2006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参加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41249264"/>
                  </a:ext>
                </a:extLst>
              </a:tr>
              <a:tr h="738664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15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澳大利亚研究委员会创新项目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200" kern="1200" dirty="0"/>
                        <a:t>Software Testing with Enhanced Partitioning Schemes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19.2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万澳元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2003-2005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参加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891719264"/>
                  </a:ext>
                </a:extLst>
              </a:tr>
              <a:tr h="59159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16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国家自然科学基金项目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面向</a:t>
                      </a:r>
                      <a:r>
                        <a:rPr lang="en-US" altLang="zh-CN" sz="1200" kern="1200" dirty="0"/>
                        <a:t>SOA</a:t>
                      </a:r>
                      <a:r>
                        <a:rPr lang="zh-CN" altLang="en-US" sz="1200" kern="1200" dirty="0"/>
                        <a:t>软件的蜕变测试技术研究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75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2014/01-2017/12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主持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165864566"/>
                  </a:ext>
                </a:extLst>
              </a:tr>
              <a:tr h="59159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17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欧盟资助的框架计划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sz="1200" kern="1200" dirty="0"/>
                        <a:t>Service-Centric System Engineering 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880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万欧元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2004/09-2008/08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参加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834622062"/>
                  </a:ext>
                </a:extLst>
              </a:tr>
              <a:tr h="60393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18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十二五国家科技支撑计划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面向群体的网络热点传播分析与监测技术研究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>
                          <a:solidFill>
                            <a:srgbClr val="C00000"/>
                          </a:solidFill>
                        </a:rPr>
                        <a:t>180</a:t>
                      </a:r>
                      <a:r>
                        <a:rPr lang="zh-CN" altLang="en-US" sz="1200" kern="1200" dirty="0">
                          <a:solidFill>
                            <a:srgbClr val="C00000"/>
                          </a:solidFill>
                        </a:rPr>
                        <a:t>万元</a:t>
                      </a:r>
                      <a:endParaRPr lang="zh-CN" altLang="en-US" sz="1200" b="1" kern="12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2010/01-2013/12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参加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242883388"/>
                  </a:ext>
                </a:extLst>
              </a:tr>
              <a:tr h="603933"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/>
                        <a:t>19</a:t>
                      </a:r>
                      <a:endParaRPr lang="en-US" altLang="zh-CN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中央高校基本科研业务费资助项目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/>
                        <a:t>面</a:t>
                      </a:r>
                      <a:br>
                        <a:rPr lang="zh-CN" altLang="en-US" sz="1200" kern="1200"/>
                      </a:br>
                      <a:r>
                        <a:rPr lang="zh-CN" altLang="en-US" sz="1200" kern="1200"/>
                        <a:t>向</a:t>
                      </a:r>
                      <a:r>
                        <a:rPr lang="en-US" altLang="zh-CN" sz="1200" kern="1200"/>
                        <a:t>SOA</a:t>
                      </a:r>
                      <a:r>
                        <a:rPr lang="zh-CN" altLang="en-US" sz="1200" kern="1200"/>
                        <a:t>的新型软件测试技术与工具</a:t>
                      </a:r>
                      <a:endParaRPr lang="zh-CN" altLang="en-US" sz="1200" kern="12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40</a:t>
                      </a:r>
                      <a:r>
                        <a:rPr lang="zh-CN" altLang="en-US" sz="1200" kern="1200" dirty="0"/>
                        <a:t>万元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en-US" altLang="zh-CN" sz="1200" kern="1200" dirty="0"/>
                        <a:t>2012/01-2014/12</a:t>
                      </a:r>
                      <a:endParaRPr lang="en-US" altLang="zh-CN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ctr" latinLnBrk="0" hangingPunct="1"/>
                      <a:r>
                        <a:rPr lang="zh-CN" altLang="en-US" sz="1200" kern="1200" dirty="0"/>
                        <a:t>主持</a:t>
                      </a:r>
                      <a:endParaRPr lang="zh-CN" altLang="en-US" sz="1200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70238714"/>
                  </a:ext>
                </a:extLst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446322" y="1869211"/>
            <a:ext cx="2460567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u"/>
            </a:pPr>
            <a:r>
              <a:rPr lang="zh-CN" altLang="en-US" sz="1400" dirty="0">
                <a:latin typeface="+mn-ea"/>
              </a:rPr>
              <a:t>参与</a:t>
            </a:r>
            <a:r>
              <a:rPr lang="zh-CN" altLang="en-US" sz="1400" dirty="0">
                <a:latin typeface="+mn-ea"/>
              </a:rPr>
              <a:t>完成了欧盟研究理事会资助的第六框架计划项目、澳大利亚自然科学基金项目等海内外研究课题近 </a:t>
            </a:r>
            <a:r>
              <a:rPr lang="zh-CN" altLang="en-US" b="1" dirty="0">
                <a:solidFill>
                  <a:srgbClr val="F13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二十项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93151" y="148353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科研水平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主持或参与科研项目</a:t>
            </a:r>
            <a:endParaRPr lang="zh-CN" altLang="en-US" sz="1400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489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25000" decel="2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979 -0.07801 L 0.59362 -1.037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-4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3.88889E-6 -0.9145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93151" y="148353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科研水平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社会兼职</a:t>
            </a:r>
            <a:endParaRPr lang="zh-CN" altLang="en-US" sz="1400" dirty="0"/>
          </a:p>
          <a:p>
            <a:endParaRPr lang="zh-CN" altLang="en-US" dirty="0"/>
          </a:p>
        </p:txBody>
      </p:sp>
      <p:sp>
        <p:nvSpPr>
          <p:cNvPr id="8" name="Freeform 7"/>
          <p:cNvSpPr/>
          <p:nvPr/>
        </p:nvSpPr>
        <p:spPr bwMode="auto">
          <a:xfrm>
            <a:off x="2141415" y="1456916"/>
            <a:ext cx="4282691" cy="3687775"/>
          </a:xfrm>
          <a:custGeom>
            <a:avLst/>
            <a:gdLst>
              <a:gd name="T0" fmla="*/ 1576 w 2370"/>
              <a:gd name="T1" fmla="*/ 0 h 2041"/>
              <a:gd name="T2" fmla="*/ 1545 w 2370"/>
              <a:gd name="T3" fmla="*/ 478 h 2041"/>
              <a:gd name="T4" fmla="*/ 1714 w 2370"/>
              <a:gd name="T5" fmla="*/ 339 h 2041"/>
              <a:gd name="T6" fmla="*/ 1825 w 2370"/>
              <a:gd name="T7" fmla="*/ 118 h 2041"/>
              <a:gd name="T8" fmla="*/ 1783 w 2370"/>
              <a:gd name="T9" fmla="*/ 356 h 2041"/>
              <a:gd name="T10" fmla="*/ 1730 w 2370"/>
              <a:gd name="T11" fmla="*/ 388 h 2041"/>
              <a:gd name="T12" fmla="*/ 1533 w 2370"/>
              <a:gd name="T13" fmla="*/ 543 h 2041"/>
              <a:gd name="T14" fmla="*/ 1346 w 2370"/>
              <a:gd name="T15" fmla="*/ 863 h 2041"/>
              <a:gd name="T16" fmla="*/ 1479 w 2370"/>
              <a:gd name="T17" fmla="*/ 782 h 2041"/>
              <a:gd name="T18" fmla="*/ 1384 w 2370"/>
              <a:gd name="T19" fmla="*/ 861 h 2041"/>
              <a:gd name="T20" fmla="*/ 1296 w 2370"/>
              <a:gd name="T21" fmla="*/ 1203 h 2041"/>
              <a:gd name="T22" fmla="*/ 1862 w 2370"/>
              <a:gd name="T23" fmla="*/ 1179 h 2041"/>
              <a:gd name="T24" fmla="*/ 2135 w 2370"/>
              <a:gd name="T25" fmla="*/ 1181 h 2041"/>
              <a:gd name="T26" fmla="*/ 2156 w 2370"/>
              <a:gd name="T27" fmla="*/ 1181 h 2041"/>
              <a:gd name="T28" fmla="*/ 2370 w 2370"/>
              <a:gd name="T29" fmla="*/ 1101 h 2041"/>
              <a:gd name="T30" fmla="*/ 2058 w 2370"/>
              <a:gd name="T31" fmla="*/ 1294 h 2041"/>
              <a:gd name="T32" fmla="*/ 2142 w 2370"/>
              <a:gd name="T33" fmla="*/ 1334 h 2041"/>
              <a:gd name="T34" fmla="*/ 2070 w 2370"/>
              <a:gd name="T35" fmla="*/ 1382 h 2041"/>
              <a:gd name="T36" fmla="*/ 1953 w 2370"/>
              <a:gd name="T37" fmla="*/ 1242 h 2041"/>
              <a:gd name="T38" fmla="*/ 1603 w 2370"/>
              <a:gd name="T39" fmla="*/ 1230 h 2041"/>
              <a:gd name="T40" fmla="*/ 1801 w 2370"/>
              <a:gd name="T41" fmla="*/ 1478 h 2041"/>
              <a:gd name="T42" fmla="*/ 2067 w 2370"/>
              <a:gd name="T43" fmla="*/ 1586 h 2041"/>
              <a:gd name="T44" fmla="*/ 2061 w 2370"/>
              <a:gd name="T45" fmla="*/ 1682 h 2041"/>
              <a:gd name="T46" fmla="*/ 1812 w 2370"/>
              <a:gd name="T47" fmla="*/ 1528 h 2041"/>
              <a:gd name="T48" fmla="*/ 1693 w 2370"/>
              <a:gd name="T49" fmla="*/ 1572 h 2041"/>
              <a:gd name="T50" fmla="*/ 1675 w 2370"/>
              <a:gd name="T51" fmla="*/ 1393 h 2041"/>
              <a:gd name="T52" fmla="*/ 1588 w 2370"/>
              <a:gd name="T53" fmla="*/ 1264 h 2041"/>
              <a:gd name="T54" fmla="*/ 1296 w 2370"/>
              <a:gd name="T55" fmla="*/ 1296 h 2041"/>
              <a:gd name="T56" fmla="*/ 1508 w 2370"/>
              <a:gd name="T57" fmla="*/ 2041 h 2041"/>
              <a:gd name="T58" fmla="*/ 1169 w 2370"/>
              <a:gd name="T59" fmla="*/ 1384 h 2041"/>
              <a:gd name="T60" fmla="*/ 1032 w 2370"/>
              <a:gd name="T61" fmla="*/ 1284 h 2041"/>
              <a:gd name="T62" fmla="*/ 787 w 2370"/>
              <a:gd name="T63" fmla="*/ 1297 h 2041"/>
              <a:gd name="T64" fmla="*/ 754 w 2370"/>
              <a:gd name="T65" fmla="*/ 1442 h 2041"/>
              <a:gd name="T66" fmla="*/ 776 w 2370"/>
              <a:gd name="T67" fmla="*/ 1289 h 2041"/>
              <a:gd name="T68" fmla="*/ 644 w 2370"/>
              <a:gd name="T69" fmla="*/ 1392 h 2041"/>
              <a:gd name="T70" fmla="*/ 931 w 2370"/>
              <a:gd name="T71" fmla="*/ 1227 h 2041"/>
              <a:gd name="T72" fmla="*/ 703 w 2370"/>
              <a:gd name="T73" fmla="*/ 1136 h 2041"/>
              <a:gd name="T74" fmla="*/ 431 w 2370"/>
              <a:gd name="T75" fmla="*/ 1270 h 2041"/>
              <a:gd name="T76" fmla="*/ 255 w 2370"/>
              <a:gd name="T77" fmla="*/ 1161 h 2041"/>
              <a:gd name="T78" fmla="*/ 75 w 2370"/>
              <a:gd name="T79" fmla="*/ 1088 h 2041"/>
              <a:gd name="T80" fmla="*/ 423 w 2370"/>
              <a:gd name="T81" fmla="*/ 1136 h 2041"/>
              <a:gd name="T82" fmla="*/ 643 w 2370"/>
              <a:gd name="T83" fmla="*/ 1095 h 2041"/>
              <a:gd name="T84" fmla="*/ 390 w 2370"/>
              <a:gd name="T85" fmla="*/ 717 h 2041"/>
              <a:gd name="T86" fmla="*/ 413 w 2370"/>
              <a:gd name="T87" fmla="*/ 552 h 2041"/>
              <a:gd name="T88" fmla="*/ 637 w 2370"/>
              <a:gd name="T89" fmla="*/ 1046 h 2041"/>
              <a:gd name="T90" fmla="*/ 636 w 2370"/>
              <a:gd name="T91" fmla="*/ 765 h 2041"/>
              <a:gd name="T92" fmla="*/ 657 w 2370"/>
              <a:gd name="T93" fmla="*/ 912 h 2041"/>
              <a:gd name="T94" fmla="*/ 775 w 2370"/>
              <a:gd name="T95" fmla="*/ 784 h 2041"/>
              <a:gd name="T96" fmla="*/ 654 w 2370"/>
              <a:gd name="T97" fmla="*/ 944 h 2041"/>
              <a:gd name="T98" fmla="*/ 723 w 2370"/>
              <a:gd name="T99" fmla="*/ 1085 h 2041"/>
              <a:gd name="T100" fmla="*/ 1175 w 2370"/>
              <a:gd name="T101" fmla="*/ 1290 h 2041"/>
              <a:gd name="T102" fmla="*/ 1306 w 2370"/>
              <a:gd name="T103" fmla="*/ 779 h 2041"/>
              <a:gd name="T104" fmla="*/ 1180 w 2370"/>
              <a:gd name="T105" fmla="*/ 711 h 2041"/>
              <a:gd name="T106" fmla="*/ 1212 w 2370"/>
              <a:gd name="T107" fmla="*/ 559 h 2041"/>
              <a:gd name="T108" fmla="*/ 1050 w 2370"/>
              <a:gd name="T109" fmla="*/ 322 h 2041"/>
              <a:gd name="T110" fmla="*/ 998 w 2370"/>
              <a:gd name="T111" fmla="*/ 101 h 2041"/>
              <a:gd name="T112" fmla="*/ 1110 w 2370"/>
              <a:gd name="T113" fmla="*/ 406 h 2041"/>
              <a:gd name="T114" fmla="*/ 1216 w 2370"/>
              <a:gd name="T115" fmla="*/ 503 h 2041"/>
              <a:gd name="T116" fmla="*/ 1253 w 2370"/>
              <a:gd name="T117" fmla="*/ 113 h 2041"/>
              <a:gd name="T118" fmla="*/ 1228 w 2370"/>
              <a:gd name="T119" fmla="*/ 279 h 2041"/>
              <a:gd name="T120" fmla="*/ 1401 w 2370"/>
              <a:gd name="T121" fmla="*/ 659 h 2041"/>
              <a:gd name="T122" fmla="*/ 1574 w 2370"/>
              <a:gd name="T123" fmla="*/ 245 h 2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70" h="2041">
                <a:moveTo>
                  <a:pt x="1574" y="245"/>
                </a:moveTo>
                <a:cubicBezTo>
                  <a:pt x="1586" y="164"/>
                  <a:pt x="1585" y="82"/>
                  <a:pt x="1576" y="0"/>
                </a:cubicBezTo>
                <a:cubicBezTo>
                  <a:pt x="1591" y="67"/>
                  <a:pt x="1597" y="136"/>
                  <a:pt x="1596" y="205"/>
                </a:cubicBezTo>
                <a:cubicBezTo>
                  <a:pt x="1593" y="298"/>
                  <a:pt x="1575" y="390"/>
                  <a:pt x="1545" y="478"/>
                </a:cubicBezTo>
                <a:cubicBezTo>
                  <a:pt x="1563" y="470"/>
                  <a:pt x="1580" y="461"/>
                  <a:pt x="1598" y="452"/>
                </a:cubicBezTo>
                <a:cubicBezTo>
                  <a:pt x="1648" y="428"/>
                  <a:pt x="1682" y="383"/>
                  <a:pt x="1714" y="339"/>
                </a:cubicBezTo>
                <a:cubicBezTo>
                  <a:pt x="1760" y="271"/>
                  <a:pt x="1797" y="195"/>
                  <a:pt x="1816" y="114"/>
                </a:cubicBezTo>
                <a:cubicBezTo>
                  <a:pt x="1819" y="115"/>
                  <a:pt x="1822" y="117"/>
                  <a:pt x="1825" y="118"/>
                </a:cubicBezTo>
                <a:cubicBezTo>
                  <a:pt x="1805" y="211"/>
                  <a:pt x="1767" y="301"/>
                  <a:pt x="1714" y="380"/>
                </a:cubicBezTo>
                <a:cubicBezTo>
                  <a:pt x="1735" y="367"/>
                  <a:pt x="1759" y="359"/>
                  <a:pt x="1783" y="356"/>
                </a:cubicBezTo>
                <a:cubicBezTo>
                  <a:pt x="1783" y="358"/>
                  <a:pt x="1783" y="362"/>
                  <a:pt x="1783" y="364"/>
                </a:cubicBezTo>
                <a:cubicBezTo>
                  <a:pt x="1765" y="371"/>
                  <a:pt x="1746" y="377"/>
                  <a:pt x="1730" y="388"/>
                </a:cubicBezTo>
                <a:cubicBezTo>
                  <a:pt x="1685" y="417"/>
                  <a:pt x="1653" y="463"/>
                  <a:pt x="1606" y="488"/>
                </a:cubicBezTo>
                <a:cubicBezTo>
                  <a:pt x="1579" y="503"/>
                  <a:pt x="1552" y="518"/>
                  <a:pt x="1533" y="543"/>
                </a:cubicBezTo>
                <a:cubicBezTo>
                  <a:pt x="1512" y="572"/>
                  <a:pt x="1494" y="603"/>
                  <a:pt x="1475" y="633"/>
                </a:cubicBezTo>
                <a:cubicBezTo>
                  <a:pt x="1431" y="709"/>
                  <a:pt x="1386" y="785"/>
                  <a:pt x="1346" y="863"/>
                </a:cubicBezTo>
                <a:cubicBezTo>
                  <a:pt x="1365" y="847"/>
                  <a:pt x="1383" y="830"/>
                  <a:pt x="1404" y="818"/>
                </a:cubicBezTo>
                <a:cubicBezTo>
                  <a:pt x="1427" y="803"/>
                  <a:pt x="1453" y="792"/>
                  <a:pt x="1479" y="782"/>
                </a:cubicBezTo>
                <a:cubicBezTo>
                  <a:pt x="1480" y="785"/>
                  <a:pt x="1521" y="769"/>
                  <a:pt x="1522" y="772"/>
                </a:cubicBezTo>
                <a:cubicBezTo>
                  <a:pt x="1484" y="786"/>
                  <a:pt x="1412" y="832"/>
                  <a:pt x="1384" y="861"/>
                </a:cubicBezTo>
                <a:cubicBezTo>
                  <a:pt x="1360" y="888"/>
                  <a:pt x="1336" y="915"/>
                  <a:pt x="1318" y="947"/>
                </a:cubicBezTo>
                <a:cubicBezTo>
                  <a:pt x="1305" y="1032"/>
                  <a:pt x="1299" y="1118"/>
                  <a:pt x="1296" y="1203"/>
                </a:cubicBezTo>
                <a:cubicBezTo>
                  <a:pt x="1362" y="1177"/>
                  <a:pt x="1432" y="1157"/>
                  <a:pt x="1503" y="1154"/>
                </a:cubicBezTo>
                <a:cubicBezTo>
                  <a:pt x="1623" y="1152"/>
                  <a:pt x="1743" y="1165"/>
                  <a:pt x="1862" y="1179"/>
                </a:cubicBezTo>
                <a:cubicBezTo>
                  <a:pt x="1944" y="1189"/>
                  <a:pt x="2026" y="1197"/>
                  <a:pt x="2107" y="1189"/>
                </a:cubicBezTo>
                <a:cubicBezTo>
                  <a:pt x="2117" y="1188"/>
                  <a:pt x="2127" y="1188"/>
                  <a:pt x="2135" y="1181"/>
                </a:cubicBezTo>
                <a:cubicBezTo>
                  <a:pt x="2169" y="1150"/>
                  <a:pt x="2193" y="1108"/>
                  <a:pt x="2206" y="1064"/>
                </a:cubicBezTo>
                <a:cubicBezTo>
                  <a:pt x="2201" y="1107"/>
                  <a:pt x="2181" y="1147"/>
                  <a:pt x="2156" y="1181"/>
                </a:cubicBezTo>
                <a:cubicBezTo>
                  <a:pt x="2198" y="1171"/>
                  <a:pt x="2238" y="1163"/>
                  <a:pt x="2284" y="1134"/>
                </a:cubicBezTo>
                <a:cubicBezTo>
                  <a:pt x="2287" y="1137"/>
                  <a:pt x="2367" y="1098"/>
                  <a:pt x="2370" y="1101"/>
                </a:cubicBezTo>
                <a:cubicBezTo>
                  <a:pt x="2284" y="1168"/>
                  <a:pt x="2094" y="1232"/>
                  <a:pt x="1987" y="1237"/>
                </a:cubicBezTo>
                <a:cubicBezTo>
                  <a:pt x="2013" y="1254"/>
                  <a:pt x="2031" y="1279"/>
                  <a:pt x="2058" y="1294"/>
                </a:cubicBezTo>
                <a:cubicBezTo>
                  <a:pt x="2088" y="1309"/>
                  <a:pt x="2153" y="1329"/>
                  <a:pt x="2186" y="1338"/>
                </a:cubicBezTo>
                <a:cubicBezTo>
                  <a:pt x="2183" y="1341"/>
                  <a:pt x="2145" y="1334"/>
                  <a:pt x="2142" y="1334"/>
                </a:cubicBezTo>
                <a:cubicBezTo>
                  <a:pt x="2111" y="1329"/>
                  <a:pt x="2082" y="1318"/>
                  <a:pt x="2054" y="1306"/>
                </a:cubicBezTo>
                <a:cubicBezTo>
                  <a:pt x="2066" y="1329"/>
                  <a:pt x="2072" y="1355"/>
                  <a:pt x="2070" y="1382"/>
                </a:cubicBezTo>
                <a:cubicBezTo>
                  <a:pt x="2068" y="1341"/>
                  <a:pt x="2045" y="1303"/>
                  <a:pt x="2013" y="1279"/>
                </a:cubicBezTo>
                <a:cubicBezTo>
                  <a:pt x="1994" y="1266"/>
                  <a:pt x="1975" y="1252"/>
                  <a:pt x="1953" y="1242"/>
                </a:cubicBezTo>
                <a:cubicBezTo>
                  <a:pt x="1937" y="1234"/>
                  <a:pt x="1917" y="1237"/>
                  <a:pt x="1899" y="1236"/>
                </a:cubicBezTo>
                <a:cubicBezTo>
                  <a:pt x="1800" y="1235"/>
                  <a:pt x="1702" y="1229"/>
                  <a:pt x="1603" y="1230"/>
                </a:cubicBezTo>
                <a:cubicBezTo>
                  <a:pt x="1641" y="1263"/>
                  <a:pt x="1665" y="1306"/>
                  <a:pt x="1693" y="1347"/>
                </a:cubicBezTo>
                <a:cubicBezTo>
                  <a:pt x="1725" y="1394"/>
                  <a:pt x="1761" y="1438"/>
                  <a:pt x="1801" y="1478"/>
                </a:cubicBezTo>
                <a:cubicBezTo>
                  <a:pt x="1827" y="1507"/>
                  <a:pt x="1858" y="1532"/>
                  <a:pt x="1894" y="1547"/>
                </a:cubicBezTo>
                <a:cubicBezTo>
                  <a:pt x="1949" y="1572"/>
                  <a:pt x="2008" y="1581"/>
                  <a:pt x="2067" y="1586"/>
                </a:cubicBezTo>
                <a:cubicBezTo>
                  <a:pt x="2000" y="1590"/>
                  <a:pt x="1932" y="1580"/>
                  <a:pt x="1870" y="1553"/>
                </a:cubicBezTo>
                <a:cubicBezTo>
                  <a:pt x="1929" y="1603"/>
                  <a:pt x="1993" y="1647"/>
                  <a:pt x="2061" y="1682"/>
                </a:cubicBezTo>
                <a:cubicBezTo>
                  <a:pt x="2060" y="1686"/>
                  <a:pt x="2092" y="1699"/>
                  <a:pt x="2091" y="1702"/>
                </a:cubicBezTo>
                <a:cubicBezTo>
                  <a:pt x="2001" y="1661"/>
                  <a:pt x="1885" y="1595"/>
                  <a:pt x="1812" y="1528"/>
                </a:cubicBezTo>
                <a:cubicBezTo>
                  <a:pt x="1771" y="1487"/>
                  <a:pt x="1735" y="1441"/>
                  <a:pt x="1698" y="1398"/>
                </a:cubicBezTo>
                <a:cubicBezTo>
                  <a:pt x="1702" y="1456"/>
                  <a:pt x="1693" y="1514"/>
                  <a:pt x="1693" y="1572"/>
                </a:cubicBezTo>
                <a:cubicBezTo>
                  <a:pt x="1689" y="1571"/>
                  <a:pt x="1691" y="1636"/>
                  <a:pt x="1687" y="1636"/>
                </a:cubicBezTo>
                <a:cubicBezTo>
                  <a:pt x="1687" y="1577"/>
                  <a:pt x="1688" y="1451"/>
                  <a:pt x="1675" y="1393"/>
                </a:cubicBezTo>
                <a:cubicBezTo>
                  <a:pt x="1671" y="1374"/>
                  <a:pt x="1666" y="1355"/>
                  <a:pt x="1653" y="1339"/>
                </a:cubicBezTo>
                <a:cubicBezTo>
                  <a:pt x="1633" y="1312"/>
                  <a:pt x="1614" y="1285"/>
                  <a:pt x="1588" y="1264"/>
                </a:cubicBezTo>
                <a:cubicBezTo>
                  <a:pt x="1567" y="1245"/>
                  <a:pt x="1538" y="1238"/>
                  <a:pt x="1511" y="1235"/>
                </a:cubicBezTo>
                <a:cubicBezTo>
                  <a:pt x="1436" y="1239"/>
                  <a:pt x="1361" y="1259"/>
                  <a:pt x="1296" y="1296"/>
                </a:cubicBezTo>
                <a:cubicBezTo>
                  <a:pt x="1301" y="1435"/>
                  <a:pt x="1318" y="1575"/>
                  <a:pt x="1358" y="1709"/>
                </a:cubicBezTo>
                <a:cubicBezTo>
                  <a:pt x="1392" y="1826"/>
                  <a:pt x="1442" y="1939"/>
                  <a:pt x="1508" y="2041"/>
                </a:cubicBezTo>
                <a:cubicBezTo>
                  <a:pt x="1240" y="2041"/>
                  <a:pt x="1240" y="2041"/>
                  <a:pt x="1240" y="2041"/>
                </a:cubicBezTo>
                <a:cubicBezTo>
                  <a:pt x="1182" y="1828"/>
                  <a:pt x="1159" y="1605"/>
                  <a:pt x="1169" y="1384"/>
                </a:cubicBezTo>
                <a:cubicBezTo>
                  <a:pt x="1151" y="1365"/>
                  <a:pt x="1133" y="1346"/>
                  <a:pt x="1113" y="1331"/>
                </a:cubicBezTo>
                <a:cubicBezTo>
                  <a:pt x="1090" y="1310"/>
                  <a:pt x="1060" y="1297"/>
                  <a:pt x="1032" y="1284"/>
                </a:cubicBezTo>
                <a:cubicBezTo>
                  <a:pt x="970" y="1259"/>
                  <a:pt x="900" y="1247"/>
                  <a:pt x="834" y="1264"/>
                </a:cubicBezTo>
                <a:cubicBezTo>
                  <a:pt x="814" y="1268"/>
                  <a:pt x="799" y="1282"/>
                  <a:pt x="787" y="1297"/>
                </a:cubicBezTo>
                <a:cubicBezTo>
                  <a:pt x="768" y="1323"/>
                  <a:pt x="753" y="1353"/>
                  <a:pt x="749" y="1386"/>
                </a:cubicBezTo>
                <a:cubicBezTo>
                  <a:pt x="747" y="1405"/>
                  <a:pt x="751" y="1423"/>
                  <a:pt x="754" y="1442"/>
                </a:cubicBezTo>
                <a:cubicBezTo>
                  <a:pt x="747" y="1424"/>
                  <a:pt x="742" y="1404"/>
                  <a:pt x="744" y="1385"/>
                </a:cubicBezTo>
                <a:cubicBezTo>
                  <a:pt x="745" y="1350"/>
                  <a:pt x="760" y="1318"/>
                  <a:pt x="776" y="1289"/>
                </a:cubicBezTo>
                <a:cubicBezTo>
                  <a:pt x="728" y="1318"/>
                  <a:pt x="626" y="1425"/>
                  <a:pt x="591" y="1469"/>
                </a:cubicBezTo>
                <a:cubicBezTo>
                  <a:pt x="588" y="1466"/>
                  <a:pt x="646" y="1395"/>
                  <a:pt x="644" y="1392"/>
                </a:cubicBezTo>
                <a:cubicBezTo>
                  <a:pt x="683" y="1339"/>
                  <a:pt x="731" y="1290"/>
                  <a:pt x="790" y="1259"/>
                </a:cubicBezTo>
                <a:cubicBezTo>
                  <a:pt x="833" y="1236"/>
                  <a:pt x="882" y="1227"/>
                  <a:pt x="931" y="1227"/>
                </a:cubicBezTo>
                <a:cubicBezTo>
                  <a:pt x="882" y="1205"/>
                  <a:pt x="833" y="1185"/>
                  <a:pt x="784" y="1164"/>
                </a:cubicBezTo>
                <a:cubicBezTo>
                  <a:pt x="757" y="1154"/>
                  <a:pt x="731" y="1142"/>
                  <a:pt x="703" y="1136"/>
                </a:cubicBezTo>
                <a:cubicBezTo>
                  <a:pt x="636" y="1125"/>
                  <a:pt x="564" y="1125"/>
                  <a:pt x="499" y="1148"/>
                </a:cubicBezTo>
                <a:cubicBezTo>
                  <a:pt x="457" y="1175"/>
                  <a:pt x="448" y="1227"/>
                  <a:pt x="431" y="1270"/>
                </a:cubicBezTo>
                <a:cubicBezTo>
                  <a:pt x="442" y="1229"/>
                  <a:pt x="452" y="1185"/>
                  <a:pt x="480" y="1152"/>
                </a:cubicBezTo>
                <a:cubicBezTo>
                  <a:pt x="407" y="1170"/>
                  <a:pt x="330" y="1171"/>
                  <a:pt x="255" y="1161"/>
                </a:cubicBezTo>
                <a:cubicBezTo>
                  <a:pt x="189" y="1151"/>
                  <a:pt x="57" y="1090"/>
                  <a:pt x="0" y="1056"/>
                </a:cubicBezTo>
                <a:cubicBezTo>
                  <a:pt x="2" y="1054"/>
                  <a:pt x="73" y="1090"/>
                  <a:pt x="75" y="1088"/>
                </a:cubicBezTo>
                <a:cubicBezTo>
                  <a:pt x="139" y="1121"/>
                  <a:pt x="211" y="1133"/>
                  <a:pt x="281" y="1144"/>
                </a:cubicBezTo>
                <a:cubicBezTo>
                  <a:pt x="328" y="1151"/>
                  <a:pt x="376" y="1144"/>
                  <a:pt x="423" y="1136"/>
                </a:cubicBezTo>
                <a:cubicBezTo>
                  <a:pt x="477" y="1127"/>
                  <a:pt x="528" y="1103"/>
                  <a:pt x="583" y="1096"/>
                </a:cubicBezTo>
                <a:cubicBezTo>
                  <a:pt x="603" y="1094"/>
                  <a:pt x="623" y="1094"/>
                  <a:pt x="643" y="1095"/>
                </a:cubicBezTo>
                <a:cubicBezTo>
                  <a:pt x="594" y="1067"/>
                  <a:pt x="549" y="1031"/>
                  <a:pt x="512" y="988"/>
                </a:cubicBezTo>
                <a:cubicBezTo>
                  <a:pt x="442" y="915"/>
                  <a:pt x="393" y="819"/>
                  <a:pt x="390" y="717"/>
                </a:cubicBezTo>
                <a:cubicBezTo>
                  <a:pt x="386" y="661"/>
                  <a:pt x="404" y="577"/>
                  <a:pt x="412" y="522"/>
                </a:cubicBezTo>
                <a:cubicBezTo>
                  <a:pt x="414" y="522"/>
                  <a:pt x="411" y="552"/>
                  <a:pt x="413" y="552"/>
                </a:cubicBezTo>
                <a:cubicBezTo>
                  <a:pt x="400" y="640"/>
                  <a:pt x="386" y="735"/>
                  <a:pt x="426" y="819"/>
                </a:cubicBezTo>
                <a:cubicBezTo>
                  <a:pt x="465" y="917"/>
                  <a:pt x="543" y="997"/>
                  <a:pt x="637" y="1046"/>
                </a:cubicBezTo>
                <a:cubicBezTo>
                  <a:pt x="600" y="981"/>
                  <a:pt x="609" y="903"/>
                  <a:pt x="625" y="833"/>
                </a:cubicBezTo>
                <a:cubicBezTo>
                  <a:pt x="629" y="834"/>
                  <a:pt x="633" y="764"/>
                  <a:pt x="636" y="765"/>
                </a:cubicBezTo>
                <a:cubicBezTo>
                  <a:pt x="631" y="803"/>
                  <a:pt x="629" y="912"/>
                  <a:pt x="633" y="950"/>
                </a:cubicBezTo>
                <a:cubicBezTo>
                  <a:pt x="640" y="937"/>
                  <a:pt x="646" y="923"/>
                  <a:pt x="657" y="912"/>
                </a:cubicBezTo>
                <a:cubicBezTo>
                  <a:pt x="680" y="891"/>
                  <a:pt x="709" y="878"/>
                  <a:pt x="728" y="854"/>
                </a:cubicBezTo>
                <a:cubicBezTo>
                  <a:pt x="746" y="833"/>
                  <a:pt x="760" y="808"/>
                  <a:pt x="775" y="784"/>
                </a:cubicBezTo>
                <a:cubicBezTo>
                  <a:pt x="758" y="824"/>
                  <a:pt x="740" y="867"/>
                  <a:pt x="704" y="894"/>
                </a:cubicBezTo>
                <a:cubicBezTo>
                  <a:pt x="686" y="909"/>
                  <a:pt x="665" y="923"/>
                  <a:pt x="654" y="944"/>
                </a:cubicBezTo>
                <a:cubicBezTo>
                  <a:pt x="647" y="958"/>
                  <a:pt x="641" y="973"/>
                  <a:pt x="641" y="989"/>
                </a:cubicBezTo>
                <a:cubicBezTo>
                  <a:pt x="654" y="1031"/>
                  <a:pt x="688" y="1062"/>
                  <a:pt x="723" y="1085"/>
                </a:cubicBezTo>
                <a:cubicBezTo>
                  <a:pt x="819" y="1123"/>
                  <a:pt x="918" y="1150"/>
                  <a:pt x="1012" y="1191"/>
                </a:cubicBezTo>
                <a:cubicBezTo>
                  <a:pt x="1071" y="1216"/>
                  <a:pt x="1126" y="1249"/>
                  <a:pt x="1175" y="1290"/>
                </a:cubicBezTo>
                <a:cubicBezTo>
                  <a:pt x="1184" y="1177"/>
                  <a:pt x="1202" y="1064"/>
                  <a:pt x="1227" y="953"/>
                </a:cubicBezTo>
                <a:cubicBezTo>
                  <a:pt x="1241" y="891"/>
                  <a:pt x="1268" y="831"/>
                  <a:pt x="1306" y="779"/>
                </a:cubicBezTo>
                <a:cubicBezTo>
                  <a:pt x="1280" y="762"/>
                  <a:pt x="1079" y="691"/>
                  <a:pt x="1050" y="681"/>
                </a:cubicBezTo>
                <a:cubicBezTo>
                  <a:pt x="1051" y="673"/>
                  <a:pt x="1179" y="719"/>
                  <a:pt x="1180" y="711"/>
                </a:cubicBezTo>
                <a:cubicBezTo>
                  <a:pt x="1205" y="716"/>
                  <a:pt x="1273" y="729"/>
                  <a:pt x="1298" y="737"/>
                </a:cubicBezTo>
                <a:cubicBezTo>
                  <a:pt x="1261" y="682"/>
                  <a:pt x="1244" y="617"/>
                  <a:pt x="1212" y="559"/>
                </a:cubicBezTo>
                <a:cubicBezTo>
                  <a:pt x="1194" y="521"/>
                  <a:pt x="1163" y="492"/>
                  <a:pt x="1131" y="465"/>
                </a:cubicBezTo>
                <a:cubicBezTo>
                  <a:pt x="1088" y="428"/>
                  <a:pt x="1066" y="374"/>
                  <a:pt x="1050" y="322"/>
                </a:cubicBezTo>
                <a:cubicBezTo>
                  <a:pt x="1027" y="250"/>
                  <a:pt x="1007" y="177"/>
                  <a:pt x="991" y="104"/>
                </a:cubicBezTo>
                <a:cubicBezTo>
                  <a:pt x="993" y="103"/>
                  <a:pt x="996" y="102"/>
                  <a:pt x="998" y="101"/>
                </a:cubicBezTo>
                <a:cubicBezTo>
                  <a:pt x="1014" y="165"/>
                  <a:pt x="1033" y="227"/>
                  <a:pt x="1054" y="289"/>
                </a:cubicBezTo>
                <a:cubicBezTo>
                  <a:pt x="1068" y="330"/>
                  <a:pt x="1084" y="371"/>
                  <a:pt x="1110" y="406"/>
                </a:cubicBezTo>
                <a:cubicBezTo>
                  <a:pt x="1128" y="429"/>
                  <a:pt x="1154" y="445"/>
                  <a:pt x="1176" y="464"/>
                </a:cubicBezTo>
                <a:cubicBezTo>
                  <a:pt x="1190" y="476"/>
                  <a:pt x="1203" y="490"/>
                  <a:pt x="1216" y="503"/>
                </a:cubicBezTo>
                <a:cubicBezTo>
                  <a:pt x="1203" y="416"/>
                  <a:pt x="1204" y="327"/>
                  <a:pt x="1220" y="241"/>
                </a:cubicBezTo>
                <a:cubicBezTo>
                  <a:pt x="1227" y="197"/>
                  <a:pt x="1242" y="156"/>
                  <a:pt x="1253" y="113"/>
                </a:cubicBezTo>
                <a:cubicBezTo>
                  <a:pt x="1254" y="113"/>
                  <a:pt x="1258" y="113"/>
                  <a:pt x="1260" y="113"/>
                </a:cubicBezTo>
                <a:cubicBezTo>
                  <a:pt x="1248" y="168"/>
                  <a:pt x="1232" y="222"/>
                  <a:pt x="1228" y="279"/>
                </a:cubicBezTo>
                <a:cubicBezTo>
                  <a:pt x="1209" y="437"/>
                  <a:pt x="1250" y="602"/>
                  <a:pt x="1343" y="732"/>
                </a:cubicBezTo>
                <a:cubicBezTo>
                  <a:pt x="1362" y="708"/>
                  <a:pt x="1383" y="685"/>
                  <a:pt x="1401" y="659"/>
                </a:cubicBezTo>
                <a:cubicBezTo>
                  <a:pt x="1435" y="609"/>
                  <a:pt x="1468" y="558"/>
                  <a:pt x="1493" y="502"/>
                </a:cubicBezTo>
                <a:cubicBezTo>
                  <a:pt x="1532" y="421"/>
                  <a:pt x="1560" y="334"/>
                  <a:pt x="1574" y="2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9" tIns="34295" rIns="68589" bIns="34295" numCol="1" anchor="t" anchorCtr="0" compatLnSpc="1"/>
          <a:lstStyle/>
          <a:p>
            <a:pPr defTabSz="913924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9" name="Oval 6"/>
          <p:cNvSpPr/>
          <p:nvPr/>
        </p:nvSpPr>
        <p:spPr>
          <a:xfrm>
            <a:off x="3795465" y="2368694"/>
            <a:ext cx="398912" cy="3988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Oval 4"/>
          <p:cNvSpPr/>
          <p:nvPr/>
        </p:nvSpPr>
        <p:spPr>
          <a:xfrm>
            <a:off x="4352472" y="1542336"/>
            <a:ext cx="218935" cy="2189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sz="2100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" name="Oval 12"/>
          <p:cNvSpPr/>
          <p:nvPr/>
        </p:nvSpPr>
        <p:spPr>
          <a:xfrm>
            <a:off x="3366858" y="2572504"/>
            <a:ext cx="390149" cy="3900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sz="2100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Oval 13"/>
          <p:cNvSpPr/>
          <p:nvPr/>
        </p:nvSpPr>
        <p:spPr>
          <a:xfrm>
            <a:off x="3059636" y="3868491"/>
            <a:ext cx="307221" cy="30718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sz="2100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4" name="Oval 15"/>
          <p:cNvSpPr/>
          <p:nvPr/>
        </p:nvSpPr>
        <p:spPr>
          <a:xfrm>
            <a:off x="4782135" y="2697648"/>
            <a:ext cx="395956" cy="3959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0" name="Oval 12"/>
          <p:cNvSpPr/>
          <p:nvPr/>
        </p:nvSpPr>
        <p:spPr>
          <a:xfrm>
            <a:off x="2812691" y="3646530"/>
            <a:ext cx="164156" cy="17951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sz="2100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1" name="Oval 6"/>
          <p:cNvSpPr/>
          <p:nvPr/>
        </p:nvSpPr>
        <p:spPr>
          <a:xfrm>
            <a:off x="5041109" y="4175672"/>
            <a:ext cx="273967" cy="2739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2" name="Oval 15"/>
          <p:cNvSpPr/>
          <p:nvPr/>
        </p:nvSpPr>
        <p:spPr>
          <a:xfrm>
            <a:off x="2724569" y="2352380"/>
            <a:ext cx="281052" cy="2810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3" name="Oval 15"/>
          <p:cNvSpPr/>
          <p:nvPr/>
        </p:nvSpPr>
        <p:spPr>
          <a:xfrm>
            <a:off x="3459219" y="3951826"/>
            <a:ext cx="140526" cy="1405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5339625" y="1986171"/>
            <a:ext cx="263920" cy="263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zh-CN" altLang="en-US" sz="2100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25" name="Oval 6"/>
          <p:cNvSpPr/>
          <p:nvPr/>
        </p:nvSpPr>
        <p:spPr>
          <a:xfrm>
            <a:off x="4930843" y="1426079"/>
            <a:ext cx="116271" cy="1162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9" tIns="34295" rIns="68589" bIns="34295" anchor="ctr"/>
          <a:lstStyle/>
          <a:p>
            <a:pPr algn="ctr" defTabSz="913924"/>
            <a:endParaRPr lang="en-US" altLang="zh-CN" dirty="0">
              <a:solidFill>
                <a:srgbClr val="F2F2F2"/>
              </a:solidFill>
              <a:latin typeface="Calibri" panose="020F0502020204030204"/>
              <a:ea typeface="宋体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92269" y="1956901"/>
            <a:ext cx="2480298" cy="1482750"/>
            <a:chOff x="391443" y="2022619"/>
            <a:chExt cx="2480298" cy="148275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7801" y="2929305"/>
              <a:ext cx="576064" cy="5760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8" name="文本框 27"/>
            <p:cNvSpPr txBox="1"/>
            <p:nvPr/>
          </p:nvSpPr>
          <p:spPr>
            <a:xfrm>
              <a:off x="391443" y="2022619"/>
              <a:ext cx="248029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latin typeface="+mn-ea"/>
                </a:rPr>
                <a:t>中国计算机学会</a:t>
              </a:r>
              <a:r>
                <a:rPr lang="zh-CN" altLang="en-US" sz="1200" b="1" dirty="0">
                  <a:solidFill>
                    <a:srgbClr val="C00000"/>
                  </a:solidFill>
                  <a:latin typeface="+mn-ea"/>
                </a:rPr>
                <a:t>高级会员</a:t>
              </a:r>
              <a:endParaRPr lang="en-US" altLang="zh-CN" sz="1200" b="1" dirty="0">
                <a:solidFill>
                  <a:srgbClr val="C00000"/>
                </a:solidFill>
                <a:latin typeface="+mn-ea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 smtClean="0">
                  <a:latin typeface="+mn-ea"/>
                </a:rPr>
                <a:t>服务</a:t>
              </a:r>
              <a:r>
                <a:rPr lang="zh-CN" altLang="en-US" sz="1200" dirty="0">
                  <a:latin typeface="+mn-ea"/>
                </a:rPr>
                <a:t>计算专业委员会常务委员</a:t>
              </a:r>
              <a:endParaRPr lang="en-US" altLang="zh-CN" sz="1200" dirty="0">
                <a:latin typeface="+mn-ea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 smtClean="0">
                  <a:latin typeface="+mn-ea"/>
                </a:rPr>
                <a:t>软件工程</a:t>
              </a:r>
              <a:r>
                <a:rPr lang="zh-CN" altLang="en-US" sz="1200" dirty="0">
                  <a:latin typeface="+mn-ea"/>
                </a:rPr>
                <a:t>专业委员会</a:t>
              </a:r>
              <a:r>
                <a:rPr lang="zh-CN" altLang="en-US" sz="1200" dirty="0" smtClean="0">
                  <a:latin typeface="+mn-ea"/>
                </a:rPr>
                <a:t>委员</a:t>
              </a:r>
              <a:endParaRPr lang="en-US" altLang="zh-CN" sz="1200" dirty="0" smtClean="0">
                <a:latin typeface="+mn-ea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en-US" altLang="zh-CN" sz="1200" dirty="0" smtClean="0">
                  <a:latin typeface="+mn-ea"/>
                </a:rPr>
                <a:t>YOCSEF</a:t>
              </a:r>
              <a:r>
                <a:rPr lang="zh-CN" altLang="en-US" sz="1200" dirty="0" smtClean="0">
                  <a:latin typeface="+mn-ea"/>
                </a:rPr>
                <a:t>委员</a:t>
              </a:r>
              <a:endParaRPr lang="zh-CN" altLang="en-US" sz="1200" dirty="0"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29651" y="549693"/>
            <a:ext cx="3212625" cy="1043477"/>
            <a:chOff x="4651992" y="679490"/>
            <a:chExt cx="3212625" cy="1043477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56" b="38182"/>
            <a:stretch/>
          </p:blipFill>
          <p:spPr>
            <a:xfrm>
              <a:off x="4784112" y="1361702"/>
              <a:ext cx="1502462" cy="36126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1" name="文本框 30"/>
            <p:cNvSpPr txBox="1"/>
            <p:nvPr/>
          </p:nvSpPr>
          <p:spPr>
            <a:xfrm>
              <a:off x="4651992" y="679490"/>
              <a:ext cx="3212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latin typeface="+mn-ea"/>
                </a:rPr>
                <a:t>中国电子学会</a:t>
              </a:r>
              <a:r>
                <a:rPr lang="zh-CN" altLang="en-US" sz="1200" b="1" dirty="0">
                  <a:solidFill>
                    <a:srgbClr val="C00000"/>
                  </a:solidFill>
                  <a:latin typeface="+mn-ea"/>
                </a:rPr>
                <a:t>高级会员</a:t>
              </a:r>
              <a:endParaRPr lang="en-US" altLang="zh-CN" sz="1200" b="1" dirty="0">
                <a:solidFill>
                  <a:srgbClr val="C00000"/>
                </a:solidFill>
                <a:latin typeface="+mn-ea"/>
              </a:endParaRPr>
            </a:p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latin typeface="+mn-ea"/>
                </a:rPr>
                <a:t>中国电子学会青年科学家俱乐部成员</a:t>
              </a:r>
              <a:endParaRPr lang="en-US" altLang="zh-CN" sz="1200" dirty="0"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34659" y="3144922"/>
            <a:ext cx="3422592" cy="685544"/>
            <a:chOff x="5801710" y="3078550"/>
            <a:chExt cx="3422592" cy="68554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710" y="3078550"/>
              <a:ext cx="1067561" cy="32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4" name="文本框 33"/>
            <p:cNvSpPr txBox="1"/>
            <p:nvPr/>
          </p:nvSpPr>
          <p:spPr>
            <a:xfrm>
              <a:off x="5821924" y="3429387"/>
              <a:ext cx="3402378" cy="334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latin typeface="+mn-ea"/>
                </a:rPr>
                <a:t>国际电气和电子工程师协会</a:t>
              </a:r>
              <a:r>
                <a:rPr lang="zh-CN" altLang="en-US" sz="1200" b="1" dirty="0">
                  <a:solidFill>
                    <a:srgbClr val="C00000"/>
                  </a:solidFill>
                  <a:latin typeface="+mn-ea"/>
                </a:rPr>
                <a:t>高级</a:t>
              </a:r>
              <a:r>
                <a:rPr lang="zh-CN" altLang="en-US" sz="1200" b="1" dirty="0" smtClean="0">
                  <a:solidFill>
                    <a:srgbClr val="C00000"/>
                  </a:solidFill>
                  <a:latin typeface="+mn-ea"/>
                </a:rPr>
                <a:t>会员</a:t>
              </a:r>
              <a:endParaRPr lang="en-US" altLang="zh-CN" sz="1200" b="1" dirty="0">
                <a:solidFill>
                  <a:srgbClr val="C00000"/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678724" y="4152802"/>
            <a:ext cx="2986633" cy="611706"/>
            <a:chOff x="5678724" y="4152802"/>
            <a:chExt cx="2986633" cy="611706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8724" y="4175672"/>
              <a:ext cx="970964" cy="40863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37" name="文本框 36"/>
            <p:cNvSpPr txBox="1"/>
            <p:nvPr/>
          </p:nvSpPr>
          <p:spPr>
            <a:xfrm>
              <a:off x="6649687" y="4152802"/>
              <a:ext cx="2015670" cy="611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>
                  <a:latin typeface="+mn-ea"/>
                </a:rPr>
                <a:t>边缘计算产业联盟咨询委员会专家</a:t>
              </a:r>
              <a:endParaRPr lang="en-US" altLang="zh-CN" sz="1200" dirty="0">
                <a:latin typeface="+mn-ea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5297994" y="1921212"/>
            <a:ext cx="2008045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 smtClean="0">
                <a:latin typeface="+mn-ea"/>
              </a:rPr>
              <a:t>北京市</a:t>
            </a:r>
            <a:r>
              <a:rPr lang="zh-CN" altLang="en-US" sz="1200" dirty="0">
                <a:latin typeface="+mn-ea"/>
              </a:rPr>
              <a:t>海淀区科委</a:t>
            </a:r>
            <a:r>
              <a:rPr lang="zh-CN" altLang="en-US" sz="1200" dirty="0" smtClean="0">
                <a:latin typeface="+mn-ea"/>
              </a:rPr>
              <a:t>专家</a:t>
            </a:r>
            <a:endParaRPr lang="en-US" altLang="zh-CN" sz="1200" dirty="0" smtClean="0">
              <a:latin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674495" y="2276076"/>
            <a:ext cx="3627523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 smtClean="0">
                <a:latin typeface="+mn-ea"/>
              </a:rPr>
              <a:t>北京科技大学</a:t>
            </a:r>
            <a:r>
              <a:rPr lang="zh-CN" altLang="en-US" sz="1200" dirty="0">
                <a:latin typeface="+mn-ea"/>
              </a:rPr>
              <a:t>计算机与通信工程教学委员会</a:t>
            </a:r>
            <a:r>
              <a:rPr lang="zh-CN" altLang="en-US" sz="1200" dirty="0" smtClean="0">
                <a:latin typeface="+mn-ea"/>
              </a:rPr>
              <a:t>委员</a:t>
            </a:r>
            <a:endParaRPr lang="zh-CN" altLang="en-US" sz="1200" dirty="0">
              <a:latin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811620" y="2692175"/>
            <a:ext cx="3379608" cy="33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200" dirty="0" smtClean="0">
                <a:latin typeface="+mn-ea"/>
              </a:rPr>
              <a:t>教育部</a:t>
            </a:r>
            <a:r>
              <a:rPr lang="zh-CN" altLang="en-US" sz="1200" dirty="0">
                <a:latin typeface="+mn-ea"/>
              </a:rPr>
              <a:t>留学回国人员科研启动基金评审</a:t>
            </a:r>
            <a:r>
              <a:rPr lang="zh-CN" altLang="en-US" sz="1200" dirty="0" smtClean="0">
                <a:latin typeface="+mn-ea"/>
              </a:rPr>
              <a:t>专家</a:t>
            </a:r>
            <a:endParaRPr lang="zh-CN" altLang="en-US" sz="1200" dirty="0">
              <a:latin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199535" y="905953"/>
            <a:ext cx="1389670" cy="881697"/>
            <a:chOff x="3199535" y="905953"/>
            <a:chExt cx="1389670" cy="881697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219" y="1211586"/>
              <a:ext cx="576064" cy="5760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43" name="文本框 42"/>
            <p:cNvSpPr txBox="1"/>
            <p:nvPr/>
          </p:nvSpPr>
          <p:spPr>
            <a:xfrm>
              <a:off x="3199535" y="905953"/>
              <a:ext cx="1389670" cy="3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en-US" altLang="zh-CN" sz="1200" dirty="0" smtClean="0">
                  <a:latin typeface="+mn-ea"/>
                </a:rPr>
                <a:t>ACM</a:t>
              </a:r>
              <a:r>
                <a:rPr lang="zh-CN" altLang="en-US" sz="1200" dirty="0" smtClean="0">
                  <a:latin typeface="+mn-ea"/>
                </a:rPr>
                <a:t>会员</a:t>
              </a:r>
              <a:endParaRPr lang="en-US" altLang="zh-CN" sz="1200" dirty="0">
                <a:latin typeface="+mn-ea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151656" y="3844060"/>
            <a:ext cx="2491093" cy="369332"/>
            <a:chOff x="1151656" y="3844060"/>
            <a:chExt cx="2491093" cy="369332"/>
          </a:xfrm>
        </p:grpSpPr>
        <p:sp>
          <p:nvSpPr>
            <p:cNvPr id="45" name="文本框 44"/>
            <p:cNvSpPr txBox="1"/>
            <p:nvPr/>
          </p:nvSpPr>
          <p:spPr>
            <a:xfrm>
              <a:off x="1151656" y="3848508"/>
              <a:ext cx="2491093" cy="3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+mn-ea"/>
                </a:rPr>
                <a:t>国家</a:t>
              </a:r>
              <a:r>
                <a:rPr lang="zh-CN" altLang="en-US" sz="1200" dirty="0">
                  <a:latin typeface="+mn-ea"/>
                </a:rPr>
                <a:t>自然科学基金评审</a:t>
              </a:r>
              <a:r>
                <a:rPr lang="zh-CN" altLang="en-US" sz="1200" dirty="0" smtClean="0">
                  <a:latin typeface="+mn-ea"/>
                </a:rPr>
                <a:t>专家</a:t>
              </a:r>
              <a:endParaRPr lang="zh-CN" altLang="en-US" sz="1200" dirty="0">
                <a:latin typeface="+mn-ea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030231" y="3844060"/>
              <a:ext cx="42898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 smtClean="0">
                  <a:latin typeface="+mn-ea"/>
                </a:rPr>
                <a:t> </a:t>
              </a:r>
              <a:endParaRPr lang="zh-CN" altLang="en-US" sz="1200" dirty="0">
                <a:latin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03142" y="3553878"/>
            <a:ext cx="2952340" cy="370130"/>
            <a:chOff x="703142" y="3553878"/>
            <a:chExt cx="2952340" cy="370130"/>
          </a:xfrm>
        </p:grpSpPr>
        <p:sp>
          <p:nvSpPr>
            <p:cNvPr id="48" name="文本框 47"/>
            <p:cNvSpPr txBox="1"/>
            <p:nvPr/>
          </p:nvSpPr>
          <p:spPr>
            <a:xfrm>
              <a:off x="703142" y="3553878"/>
              <a:ext cx="2952340" cy="33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+mn-ea"/>
                </a:rPr>
                <a:t>北京市</a:t>
              </a:r>
              <a:r>
                <a:rPr lang="zh-CN" altLang="en-US" sz="1200" dirty="0">
                  <a:latin typeface="+mn-ea"/>
                </a:rPr>
                <a:t>自然科学基金评审</a:t>
              </a:r>
              <a:r>
                <a:rPr lang="zh-CN" altLang="en-US" sz="1200" dirty="0" smtClean="0">
                  <a:latin typeface="+mn-ea"/>
                </a:rPr>
                <a:t>专家</a:t>
              </a:r>
              <a:endParaRPr lang="en-US" altLang="zh-CN" sz="1200" dirty="0" smtClean="0">
                <a:latin typeface="+mn-ea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2719525" y="3554676"/>
              <a:ext cx="36138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 smtClean="0">
                  <a:latin typeface="+mn-ea"/>
                </a:rPr>
                <a:t> </a:t>
              </a:r>
              <a:endParaRPr lang="en-US" altLang="zh-CN" sz="1200" dirty="0" smtClean="0">
                <a:latin typeface="+mn-ea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254129" y="4127971"/>
            <a:ext cx="2242771" cy="374805"/>
            <a:chOff x="3254129" y="4127971"/>
            <a:chExt cx="2242771" cy="374805"/>
          </a:xfrm>
        </p:grpSpPr>
        <p:sp>
          <p:nvSpPr>
            <p:cNvPr id="51" name="文本框 50"/>
            <p:cNvSpPr txBox="1"/>
            <p:nvPr/>
          </p:nvSpPr>
          <p:spPr>
            <a:xfrm>
              <a:off x="3254129" y="4133444"/>
              <a:ext cx="20439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latin typeface="+mn-ea"/>
                </a:rPr>
                <a:t>山东烟台科技局</a:t>
              </a:r>
              <a:r>
                <a:rPr lang="zh-CN" altLang="en-US" sz="1200" dirty="0">
                  <a:latin typeface="+mn-ea"/>
                </a:rPr>
                <a:t>评审</a:t>
              </a:r>
              <a:r>
                <a:rPr lang="zh-CN" altLang="en-US" sz="1200" dirty="0" smtClean="0">
                  <a:latin typeface="+mn-ea"/>
                </a:rPr>
                <a:t>专家</a:t>
              </a:r>
              <a:endParaRPr lang="en-US" altLang="zh-CN" sz="1200" dirty="0">
                <a:latin typeface="+mn-ea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001198" y="4127971"/>
              <a:ext cx="4957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rtlCol="0">
              <a:spAutoFit/>
            </a:bodyPr>
            <a:lstStyle/>
            <a:p>
              <a:pPr marL="214313" indent="-214313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zh-CN" altLang="en-US" sz="1200" dirty="0" smtClean="0">
                  <a:latin typeface="+mn-ea"/>
                </a:rPr>
                <a:t> </a:t>
              </a:r>
              <a:endParaRPr lang="en-US" altLang="zh-CN" sz="1200" dirty="0">
                <a:latin typeface="+mn-ea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-1369110" y="-750160"/>
            <a:ext cx="12302490" cy="6884670"/>
          </a:xfrm>
          <a:prstGeom prst="rect">
            <a:avLst/>
          </a:prstGeom>
          <a:solidFill>
            <a:schemeClr val="tx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330306" y="796502"/>
            <a:ext cx="294510" cy="4029040"/>
          </a:xfrm>
          <a:prstGeom prst="rect">
            <a:avLst/>
          </a:prstGeom>
          <a:solidFill>
            <a:srgbClr val="F13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633099" y="637948"/>
            <a:ext cx="504562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担任国际会议程序委员会主席与研讨会主席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NCSC2018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APSCC2015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SOCA2015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UIC2015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TrustCom2008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担任多项大会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主席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ea typeface="+mn-ea"/>
              </a:rPr>
              <a:t>（中荷双边国际研讨会、全国服务软件测试与分析研讨会、全国蜕变测试研讨会等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  <a:ea typeface="+mn-ea"/>
              </a:rPr>
              <a:t>）</a:t>
            </a:r>
            <a:endParaRPr lang="en-US" altLang="zh-CN" sz="1200" b="1" dirty="0" smtClean="0">
              <a:solidFill>
                <a:schemeClr val="bg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担任主流软件工程与服务计算领域国际程序委员会委员 </a:t>
            </a:r>
            <a:r>
              <a:rPr lang="en-US" altLang="zh-CN" b="1" dirty="0">
                <a:solidFill>
                  <a:srgbClr val="F13F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 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(ICWS2019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COMPSAC2019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国际期刊编委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IEICE Transactions on Information and Systems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《International Journal on Intelligent Information Processing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02373" y="483023"/>
            <a:ext cx="3298911" cy="4402905"/>
            <a:chOff x="5702373" y="483023"/>
            <a:chExt cx="3298911" cy="4402905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827" y="483023"/>
              <a:ext cx="2724688" cy="2043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2373" y="2576773"/>
              <a:ext cx="1629798" cy="22935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174" y="2593209"/>
              <a:ext cx="1620110" cy="229271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51384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8" grpId="0"/>
      <p:bldP spid="39" grpId="0"/>
      <p:bldP spid="40" grpId="0"/>
      <p:bldP spid="53" grpId="0" bldLvl="0" animBg="1"/>
      <p:bldP spid="54" grpId="0" animBg="1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6721" y="206154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师德师范</a:t>
            </a:r>
            <a:endParaRPr lang="zh-CN" altLang="en-US" dirty="0"/>
          </a:p>
        </p:txBody>
      </p:sp>
      <p:grpSp>
        <p:nvGrpSpPr>
          <p:cNvPr id="62" name="组合 61"/>
          <p:cNvGrpSpPr/>
          <p:nvPr/>
        </p:nvGrpSpPr>
        <p:grpSpPr>
          <a:xfrm>
            <a:off x="144713" y="967453"/>
            <a:ext cx="3032195" cy="2324346"/>
            <a:chOff x="6228132" y="922283"/>
            <a:chExt cx="3032195" cy="2324346"/>
          </a:xfrm>
        </p:grpSpPr>
        <p:sp>
          <p:nvSpPr>
            <p:cNvPr id="57" name="圆角矩形 56"/>
            <p:cNvSpPr/>
            <p:nvPr/>
          </p:nvSpPr>
          <p:spPr>
            <a:xfrm>
              <a:off x="6697781" y="1499829"/>
              <a:ext cx="2562546" cy="1746800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867153" y="1633859"/>
              <a:ext cx="2168158" cy="1432758"/>
            </a:xfrm>
            <a:prstGeom prst="roundRect">
              <a:avLst/>
            </a:prstGeom>
            <a:noFill/>
            <a:ln>
              <a:solidFill>
                <a:srgbClr val="1A7B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0" name="文本框 18"/>
            <p:cNvSpPr txBox="1"/>
            <p:nvPr/>
          </p:nvSpPr>
          <p:spPr>
            <a:xfrm flipH="1">
              <a:off x="6990482" y="1640099"/>
              <a:ext cx="2215236" cy="1372463"/>
            </a:xfrm>
            <a:prstGeom prst="rect">
              <a:avLst/>
            </a:prstGeom>
            <a:noFill/>
          </p:spPr>
          <p:txBody>
            <a:bodyPr wrap="square" lIns="68615" tIns="34308" rIns="68615" bIns="34308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每周例会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审阅论文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邀请国内外专家做学术讲座</a:t>
              </a:r>
              <a:endPara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带领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学生参加学术会议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228132" y="922283"/>
              <a:ext cx="917276" cy="916772"/>
              <a:chOff x="4926195" y="2095647"/>
              <a:chExt cx="917276" cy="916772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926195" y="2095647"/>
                <a:ext cx="917276" cy="916772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615" tIns="34308" rIns="68615" bIns="34308"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文本框 29"/>
              <p:cNvSpPr txBox="1"/>
              <p:nvPr/>
            </p:nvSpPr>
            <p:spPr>
              <a:xfrm flipH="1">
                <a:off x="5070495" y="2415121"/>
                <a:ext cx="759026" cy="346285"/>
              </a:xfrm>
              <a:prstGeom prst="rect">
                <a:avLst/>
              </a:prstGeom>
              <a:noFill/>
            </p:spPr>
            <p:txBody>
              <a:bodyPr wrap="square" lIns="68615" tIns="34308" rIns="68615" bIns="34308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accent1"/>
                    </a:solidFill>
                    <a:latin typeface="汉仪综艺体简" panose="02010609000101010101" pitchFamily="49" charset="-122"/>
                    <a:ea typeface="汉仪综艺体简" panose="02010609000101010101" pitchFamily="49" charset="-122"/>
                  </a:rPr>
                  <a:t>学术</a:t>
                </a:r>
                <a:endParaRPr lang="zh-CN" altLang="en-US" b="1" dirty="0">
                  <a:solidFill>
                    <a:schemeClr val="accent1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 bwMode="auto">
          <a:xfrm>
            <a:off x="-603345" y="-533457"/>
            <a:ext cx="10712165" cy="6062479"/>
          </a:xfrm>
          <a:prstGeom prst="rect">
            <a:avLst/>
          </a:prstGeom>
          <a:solidFill>
            <a:schemeClr val="tx1">
              <a:alpha val="7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13272" y="309553"/>
            <a:ext cx="3036145" cy="1734332"/>
            <a:chOff x="4304043" y="1286668"/>
            <a:chExt cx="3837944" cy="275779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73497" y="279105"/>
            <a:ext cx="3068391" cy="1713818"/>
            <a:chOff x="4304043" y="1286668"/>
            <a:chExt cx="3837944" cy="275779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1" name="圆角矩形 2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889964" y="1442814"/>
            <a:ext cx="3021574" cy="1762536"/>
            <a:chOff x="4304043" y="1286668"/>
            <a:chExt cx="3837944" cy="275779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978205" y="1456744"/>
            <a:ext cx="3087763" cy="1782832"/>
            <a:chOff x="4304043" y="1286668"/>
            <a:chExt cx="3837944" cy="2757793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圆角矩形 4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5940020" y="2870232"/>
            <a:ext cx="3102206" cy="1912069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2851028" y="2870232"/>
            <a:ext cx="3060509" cy="1825060"/>
            <a:chOff x="4304043" y="1286668"/>
            <a:chExt cx="3837944" cy="2757793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8" name="圆角矩形 27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49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251712" y="1033312"/>
            <a:ext cx="2602282" cy="1919486"/>
            <a:chOff x="6228132" y="922283"/>
            <a:chExt cx="2602282" cy="1919486"/>
          </a:xfrm>
        </p:grpSpPr>
        <p:sp>
          <p:nvSpPr>
            <p:cNvPr id="57" name="圆角矩形 56"/>
            <p:cNvSpPr/>
            <p:nvPr/>
          </p:nvSpPr>
          <p:spPr>
            <a:xfrm>
              <a:off x="6697780" y="1499829"/>
              <a:ext cx="2132634" cy="1341940"/>
            </a:xfrm>
            <a:prstGeom prst="roundRect">
              <a:avLst/>
            </a:prstGeom>
            <a:gradFill>
              <a:gsLst>
                <a:gs pos="0">
                  <a:srgbClr val="E4E4E4"/>
                </a:gs>
                <a:gs pos="100000">
                  <a:schemeClr val="bg1"/>
                </a:gs>
              </a:gsLst>
              <a:lin ang="2700000" scaled="0"/>
            </a:gradFill>
            <a:ln w="1905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/>
                  </a:gs>
                </a:gsLst>
                <a:lin ang="13500000" scaled="0"/>
              </a:gradFill>
            </a:ln>
            <a:effectLst>
              <a:outerShdw blurRad="177800" dist="114300" dir="2700000" sx="101000" sy="101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6867153" y="1633858"/>
              <a:ext cx="1819747" cy="1072901"/>
            </a:xfrm>
            <a:prstGeom prst="roundRect">
              <a:avLst/>
            </a:prstGeom>
            <a:noFill/>
            <a:ln>
              <a:solidFill>
                <a:srgbClr val="1A7B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615" tIns="34308" rIns="68615" bIns="34308"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60" name="文本框 18"/>
            <p:cNvSpPr txBox="1"/>
            <p:nvPr/>
          </p:nvSpPr>
          <p:spPr>
            <a:xfrm flipH="1">
              <a:off x="6990480" y="1640099"/>
              <a:ext cx="1766797" cy="1114659"/>
            </a:xfrm>
            <a:prstGeom prst="rect">
              <a:avLst/>
            </a:prstGeom>
            <a:noFill/>
          </p:spPr>
          <p:txBody>
            <a:bodyPr wrap="square" lIns="68615" tIns="34308" rIns="68615" bIns="34308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“一帮一”的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良好的</a:t>
              </a:r>
              <a:r>
                <a:rPr lang="zh-CN" altLang="en-US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学术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氛围</a:t>
              </a:r>
              <a:endParaRPr lang="en-US" altLang="zh-CN" sz="11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及时推送行业最新动向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228132" y="922283"/>
              <a:ext cx="917800" cy="916772"/>
              <a:chOff x="4926195" y="2095647"/>
              <a:chExt cx="917800" cy="916772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4926195" y="2095647"/>
                <a:ext cx="917276" cy="916772"/>
              </a:xfrm>
              <a:prstGeom prst="ellipse">
                <a:avLst/>
              </a:prstGeom>
              <a:gradFill>
                <a:gsLst>
                  <a:gs pos="0">
                    <a:srgbClr val="E4E4E4"/>
                  </a:gs>
                  <a:gs pos="100000">
                    <a:schemeClr val="bg1"/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/>
                    </a:gs>
                  </a:gsLst>
                  <a:lin ang="13500000" scaled="0"/>
                </a:gradFill>
              </a:ln>
              <a:effectLst>
                <a:outerShdw blurRad="177800" dist="114300" dir="2700000" sx="101000" sy="101000" algn="tl" rotWithShape="0">
                  <a:prstClr val="black">
                    <a:alpha val="22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615" tIns="34308" rIns="68615" bIns="34308" rtlCol="0" anchor="ctr"/>
              <a:lstStyle/>
              <a:p>
                <a:pPr algn="ctr"/>
                <a:endParaRPr lang="zh-CN" altLang="en-US" sz="1015"/>
              </a:p>
            </p:txBody>
          </p:sp>
          <p:sp>
            <p:nvSpPr>
              <p:cNvPr id="61" name="文本框 29"/>
              <p:cNvSpPr txBox="1"/>
              <p:nvPr/>
            </p:nvSpPr>
            <p:spPr>
              <a:xfrm flipH="1">
                <a:off x="4947690" y="2380890"/>
                <a:ext cx="896305" cy="346285"/>
              </a:xfrm>
              <a:prstGeom prst="rect">
                <a:avLst/>
              </a:prstGeom>
              <a:noFill/>
            </p:spPr>
            <p:txBody>
              <a:bodyPr wrap="square" lIns="68615" tIns="34308" rIns="68615" bIns="34308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accent1"/>
                    </a:solidFill>
                    <a:latin typeface="汉仪综艺体简" panose="02010609000101010101" pitchFamily="49" charset="-122"/>
                    <a:ea typeface="汉仪综艺体简" panose="02010609000101010101" pitchFamily="49" charset="-122"/>
                  </a:rPr>
                  <a:t>氛围</a:t>
                </a:r>
                <a:endParaRPr lang="zh-CN" altLang="en-US" b="1" dirty="0">
                  <a:solidFill>
                    <a:schemeClr val="accent1"/>
                  </a:solidFill>
                  <a:latin typeface="汉仪综艺体简" panose="02010609000101010101" pitchFamily="49" charset="-122"/>
                  <a:ea typeface="汉仪综艺体简" panose="02010609000101010101" pitchFamily="49" charset="-122"/>
                </a:endParaRPr>
              </a:p>
            </p:txBody>
          </p:sp>
        </p:grpSp>
      </p:grpSp>
      <p:sp>
        <p:nvSpPr>
          <p:cNvPr id="7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386721" y="206154"/>
            <a:ext cx="3690794" cy="461536"/>
          </a:xfrm>
        </p:spPr>
        <p:txBody>
          <a:bodyPr/>
          <a:lstStyle/>
          <a:p>
            <a:r>
              <a:rPr lang="zh-CN" altLang="en-US" dirty="0" smtClean="0"/>
              <a:t>师德师范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-1008372" y="-729246"/>
            <a:ext cx="11205747" cy="6075405"/>
          </a:xfrm>
          <a:prstGeom prst="rect">
            <a:avLst/>
          </a:prstGeom>
          <a:solidFill>
            <a:schemeClr val="tx1">
              <a:alpha val="7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039493" y="771589"/>
            <a:ext cx="2966557" cy="1946596"/>
            <a:chOff x="4304043" y="1286668"/>
            <a:chExt cx="3837944" cy="2757793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" name="圆角矩形 8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022806" y="2992433"/>
            <a:ext cx="2941260" cy="1841094"/>
            <a:chOff x="4304043" y="1286668"/>
            <a:chExt cx="3837944" cy="2757793"/>
          </a:xfr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267417" y="749408"/>
            <a:ext cx="2636098" cy="4124152"/>
            <a:chOff x="4304043" y="1286668"/>
            <a:chExt cx="3837944" cy="2757793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1" name="圆角矩形 4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4351931" y="1367703"/>
              <a:ext cx="3742172" cy="259572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66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9989"/>
    </mc:Choice>
    <mc:Fallback xmlns="">
      <p:transition advTm="1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29.微立体大气毕业答辩通用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6|1.3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7|0.6|1.3|0.6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1353</Words>
  <Application>Microsoft Office PowerPoint</Application>
  <PresentationFormat>全屏显示(16:9)</PresentationFormat>
  <Paragraphs>281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DFGothic-EB</vt:lpstr>
      <vt:lpstr>汉仪综艺体简</vt:lpstr>
      <vt:lpstr>华文隶书</vt:lpstr>
      <vt:lpstr>宋体</vt:lpstr>
      <vt:lpstr>微软雅黑</vt:lpstr>
      <vt:lpstr>Arial</vt:lpstr>
      <vt:lpstr>Calibri</vt:lpstr>
      <vt:lpstr>Century Gothic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1829.微立体大气毕业答辩通用PPT模板</dc:title>
  <dc:creator>Administrator</dc:creator>
  <cp:lastModifiedBy>USER-</cp:lastModifiedBy>
  <cp:revision>711</cp:revision>
  <dcterms:created xsi:type="dcterms:W3CDTF">2015-07-27T04:24:00Z</dcterms:created>
  <dcterms:modified xsi:type="dcterms:W3CDTF">2018-12-16T08:10:44Z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